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725" r:id="rId2"/>
    <p:sldId id="256" r:id="rId3"/>
    <p:sldId id="258" r:id="rId4"/>
    <p:sldId id="327" r:id="rId5"/>
    <p:sldId id="324" r:id="rId6"/>
    <p:sldId id="325" r:id="rId7"/>
    <p:sldId id="328" r:id="rId8"/>
    <p:sldId id="326" r:id="rId9"/>
    <p:sldId id="263" r:id="rId10"/>
    <p:sldId id="291" r:id="rId11"/>
    <p:sldId id="484" r:id="rId12"/>
    <p:sldId id="372" r:id="rId13"/>
    <p:sldId id="485" r:id="rId14"/>
    <p:sldId id="373" r:id="rId15"/>
    <p:sldId id="696" r:id="rId16"/>
    <p:sldId id="374" r:id="rId17"/>
    <p:sldId id="487" r:id="rId18"/>
    <p:sldId id="375" r:id="rId19"/>
    <p:sldId id="488" r:id="rId20"/>
    <p:sldId id="596" r:id="rId21"/>
    <p:sldId id="597" r:id="rId22"/>
    <p:sldId id="594" r:id="rId23"/>
    <p:sldId id="697" r:id="rId24"/>
    <p:sldId id="600" r:id="rId25"/>
    <p:sldId id="601" r:id="rId26"/>
    <p:sldId id="598" r:id="rId27"/>
    <p:sldId id="599" r:id="rId28"/>
    <p:sldId id="602" r:id="rId29"/>
    <p:sldId id="603" r:id="rId30"/>
    <p:sldId id="612" r:id="rId31"/>
    <p:sldId id="613" r:id="rId32"/>
    <p:sldId id="604" r:id="rId33"/>
    <p:sldId id="605" r:id="rId34"/>
    <p:sldId id="618" r:id="rId35"/>
    <p:sldId id="716" r:id="rId36"/>
    <p:sldId id="606" r:id="rId37"/>
    <p:sldId id="607" r:id="rId38"/>
    <p:sldId id="614" r:id="rId39"/>
    <p:sldId id="723" r:id="rId40"/>
    <p:sldId id="724" r:id="rId41"/>
    <p:sldId id="615" r:id="rId42"/>
    <p:sldId id="616" r:id="rId43"/>
    <p:sldId id="617" r:id="rId44"/>
    <p:sldId id="718" r:id="rId45"/>
    <p:sldId id="719" r:id="rId46"/>
    <p:sldId id="620" r:id="rId47"/>
    <p:sldId id="621" r:id="rId48"/>
    <p:sldId id="622" r:id="rId49"/>
    <p:sldId id="623" r:id="rId50"/>
    <p:sldId id="624" r:id="rId51"/>
    <p:sldId id="625" r:id="rId52"/>
    <p:sldId id="626" r:id="rId53"/>
    <p:sldId id="627" r:id="rId54"/>
    <p:sldId id="628" r:id="rId55"/>
    <p:sldId id="629" r:id="rId56"/>
    <p:sldId id="632" r:id="rId57"/>
    <p:sldId id="633" r:id="rId58"/>
    <p:sldId id="630" r:id="rId59"/>
    <p:sldId id="631" r:id="rId60"/>
    <p:sldId id="634" r:id="rId61"/>
    <p:sldId id="635" r:id="rId62"/>
    <p:sldId id="636" r:id="rId63"/>
    <p:sldId id="637" r:id="rId64"/>
    <p:sldId id="642" r:id="rId65"/>
    <p:sldId id="643" r:id="rId66"/>
    <p:sldId id="638" r:id="rId67"/>
    <p:sldId id="639" r:id="rId68"/>
    <p:sldId id="640" r:id="rId69"/>
    <p:sldId id="641" r:id="rId70"/>
    <p:sldId id="329" r:id="rId71"/>
    <p:sldId id="330" r:id="rId72"/>
    <p:sldId id="475" r:id="rId73"/>
    <p:sldId id="331" r:id="rId74"/>
    <p:sldId id="481" r:id="rId75"/>
    <p:sldId id="707" r:id="rId7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lnSpc>
        <a:spcPct val="105000"/>
      </a:lnSpc>
      <a:spcBef>
        <a:spcPct val="50000"/>
      </a:spcBef>
      <a:spcAft>
        <a:spcPct val="0"/>
      </a:spcAft>
      <a:buClr>
        <a:srgbClr val="6600CC"/>
      </a:buClr>
      <a:buSzPct val="90000"/>
      <a:buFont typeface="Monotype Sorts" pitchFamily="2" charset="2"/>
      <a:buChar char="n"/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lnSpc>
        <a:spcPct val="105000"/>
      </a:lnSpc>
      <a:spcBef>
        <a:spcPct val="50000"/>
      </a:spcBef>
      <a:spcAft>
        <a:spcPct val="0"/>
      </a:spcAft>
      <a:buClr>
        <a:srgbClr val="6600CC"/>
      </a:buClr>
      <a:buSzPct val="90000"/>
      <a:buFont typeface="Monotype Sorts" pitchFamily="2" charset="2"/>
      <a:buChar char="n"/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lnSpc>
        <a:spcPct val="105000"/>
      </a:lnSpc>
      <a:spcBef>
        <a:spcPct val="50000"/>
      </a:spcBef>
      <a:spcAft>
        <a:spcPct val="0"/>
      </a:spcAft>
      <a:buClr>
        <a:srgbClr val="6600CC"/>
      </a:buClr>
      <a:buSzPct val="90000"/>
      <a:buFont typeface="Monotype Sorts" pitchFamily="2" charset="2"/>
      <a:buChar char="n"/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lnSpc>
        <a:spcPct val="105000"/>
      </a:lnSpc>
      <a:spcBef>
        <a:spcPct val="50000"/>
      </a:spcBef>
      <a:spcAft>
        <a:spcPct val="0"/>
      </a:spcAft>
      <a:buClr>
        <a:srgbClr val="6600CC"/>
      </a:buClr>
      <a:buSzPct val="90000"/>
      <a:buFont typeface="Monotype Sorts" pitchFamily="2" charset="2"/>
      <a:buChar char="n"/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lnSpc>
        <a:spcPct val="105000"/>
      </a:lnSpc>
      <a:spcBef>
        <a:spcPct val="50000"/>
      </a:spcBef>
      <a:spcAft>
        <a:spcPct val="0"/>
      </a:spcAft>
      <a:buClr>
        <a:srgbClr val="6600CC"/>
      </a:buClr>
      <a:buSzPct val="90000"/>
      <a:buFont typeface="Monotype Sorts" pitchFamily="2" charset="2"/>
      <a:buChar char="n"/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005FBE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9900"/>
    <a:srgbClr val="DDDDDD"/>
    <a:srgbClr val="FFCC66"/>
    <a:srgbClr val="FF9933"/>
    <a:srgbClr val="005FBE"/>
    <a:srgbClr val="0066CC"/>
    <a:srgbClr val="0000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6" autoAdjust="0"/>
    <p:restoredTop sz="94255" autoAdjust="0"/>
  </p:normalViewPr>
  <p:slideViewPr>
    <p:cSldViewPr snapToGrid="0">
      <p:cViewPr>
        <p:scale>
          <a:sx n="64" d="100"/>
          <a:sy n="64" d="100"/>
        </p:scale>
        <p:origin x="-1644" y="-9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3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0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0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DA3ECF06-196A-4792-937E-778B0DB409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3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77D1F48-0F92-4101-87DE-F33F6A9A2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B0A7C5-A18B-4947-91FF-6AD29C9176E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F5E99-AB97-4721-A912-51218DC89E6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838A7C-734A-4326-8638-971BF34F8AD4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EF42B2-DBF7-493F-8691-BF8545BE5BA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C47FE-BB41-4C66-BF61-5AA315BD3E3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3AC842-772C-49ED-A431-3303EB75A54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175355-B684-4A67-BAC4-92E61362DD2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582A8F-D58C-4567-A88F-909184A155A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A2C31D-4AA8-44D5-A20E-019330DF479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D5B09B-F72E-49B4-B8C6-E3BE2E4598E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E17650-9722-4224-93AF-E08FAADEAC64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7D82A-B5F7-441D-8300-5CD12A1A600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AD9388-850E-4D91-990A-041F55057BC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B3105-73E3-4480-9732-FF790C2711BC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1C3A3B-0A35-41C0-A94D-926638D1C68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783F4-8B8A-4C42-B2BA-90DEAB2BD361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4A51E9-13BE-4DD7-8B2F-13CFC63B4C9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C1371E-3BCF-43DA-81A5-773B700F0F1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FDA199-FD03-475C-9E35-2D2C2739E39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D6C08-483C-4F8C-9E43-4F9F48474D7E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05E74-3959-4333-96AA-A425A051A8FD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E417A3-1B40-45AE-B076-75A146BEB64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F1C236-14D3-45C1-8552-F2B8C2D7E76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6B135-EE88-4886-A6C7-A58FFA59ADE5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59619A-6423-41EE-AF2A-B2BF51C825E5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FC645-90DC-4CA0-B093-59C4A690289C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91390-B8F4-4682-BBBA-4E9A4EB16FDA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2209C7-6127-45CB-92BA-9644329DF4A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F1FD32-36D9-4F7A-BBB9-BF81E18C86A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0ABE3F-BDC7-4FBF-B108-6E9717736E77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E22FD3-D796-49AE-BE3A-42C878FD1689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B63F3F-C691-41AC-BF73-084A29B578DB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0FB62E-4769-44B9-A594-80971E216FCB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9E0ADA-7F67-485E-8670-645F78E9338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E8F61C-AAE9-4280-9BD2-A185F8CF7797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Onsite: ID – 17.5%</a:t>
            </a:r>
          </a:p>
          <a:p>
            <a:r>
              <a:rPr lang="en-US" smtClean="0"/>
              <a:t>Green Power: ID – 70% for 2 years, or 35% for 4 years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70C429-6C00-4BAC-A9D6-0370C78338F4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C8F666-0F0C-4589-9BA3-D55ADDB99185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7FF25D-7A49-4106-8706-73F5A2BA1B9F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08EE20-90E0-4A67-8BE1-DD6536E446F2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8B2D30-87FA-4EAE-94F2-AEEC19829ED8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BBF2D3-B3B2-4142-A744-2ED4912A81A9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839397-3D56-4194-8D07-48DD9FE22972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54EAB1-FB51-4C1C-B2FC-EF8EF1BFCBE2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DB5892-C804-4223-883E-EA460D5A0560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473AD5-A301-4D45-B966-999B01F81C9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A778B0-FD40-401F-AEBB-12210B0F744C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5534EC-226E-429A-9490-D0907449BCB0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E1495-5F0E-42D1-B0D5-F1071C36205F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C3DA7F-D5F4-44ED-8518-24EBD1554225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78F084-7612-4A5C-ADF8-66BE89817456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18957B-8834-4CC5-86B6-7A901EF389DD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B919BE-D0C3-43B8-A4D5-8833692C5F67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600D6-2F98-4FFF-A13C-FF67AE8CBA77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0434C2-D4A6-4B67-A00A-591C29D3F934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A7609A-9F4E-49F6-9923-4F5DC8AFCF35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47F5D8-5CFE-476A-BB62-F1E2AEEACD7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7D9400-ADAE-4AC3-94A0-3854BBF63002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38421C-3E52-4F1E-9E7E-4A78CA0BD092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D568FA-BC31-4500-BFFD-8DCB44FF6F7A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$12,500 - member</a:t>
            </a: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BE785A-ECF6-4D00-9881-51F5D9CBA892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44E296-7463-4D59-85BF-812D00464B23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2A712E-A927-4E98-A5EA-F3FAB26F95BE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21713-241B-4CD7-B2AB-3B368A2E1BC5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938826-3DCF-45EA-B451-42E283DC4A0F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3E78B-3D20-4349-8D1E-81FC618C9A9F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7D0F24-2E40-4AB2-AD44-5DCB513131E4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28600" indent="-228600"/>
            <a:r>
              <a:rPr lang="en-US" smtClean="0"/>
              <a:t>To Complete the Daily Double Sequence for Round One: </a:t>
            </a:r>
          </a:p>
          <a:p>
            <a:pPr marL="228600" indent="-228600"/>
            <a:endParaRPr lang="en-US" smtClean="0"/>
          </a:p>
          <a:p>
            <a:pPr marL="228600" indent="-228600">
              <a:buFontTx/>
              <a:buAutoNum type="arabicPeriod"/>
            </a:pPr>
            <a:r>
              <a:rPr lang="en-US" smtClean="0"/>
              <a:t>Click on any blue area on the slide that is currently displayed  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Click on  Slide Show </a:t>
            </a:r>
            <a:r>
              <a:rPr lang="en-US" smtClean="0">
                <a:sym typeface="Wingdings" pitchFamily="2" charset="2"/>
              </a:rPr>
              <a:t> Action Settings</a:t>
            </a:r>
          </a:p>
          <a:p>
            <a:pPr marL="228600" indent="-228600">
              <a:buFontTx/>
              <a:buAutoNum type="arabicPeriod"/>
            </a:pPr>
            <a:r>
              <a:rPr lang="en-US" smtClean="0">
                <a:sym typeface="Wingdings" pitchFamily="2" charset="2"/>
              </a:rPr>
              <a:t>The Action Settings Dialog Box will be displayed.  </a:t>
            </a:r>
            <a:br>
              <a:rPr lang="en-US" smtClean="0">
                <a:sym typeface="Wingdings" pitchFamily="2" charset="2"/>
              </a:rPr>
            </a:br>
            <a:r>
              <a:rPr lang="en-US" smtClean="0">
                <a:sym typeface="Wingdings" pitchFamily="2" charset="2"/>
              </a:rPr>
              <a:t>You will see that the HYPERLINK is currently set to “Slide 8”</a:t>
            </a:r>
            <a:endParaRPr lang="en-US" smtClean="0"/>
          </a:p>
          <a:p>
            <a:pPr marL="228600" indent="-228600">
              <a:buFontTx/>
              <a:buAutoNum type="arabicPeriod"/>
            </a:pPr>
            <a:r>
              <a:rPr lang="en-US" smtClean="0"/>
              <a:t>Change the HYPERLINK so that it is set to the slide number you made note of previously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Click OK until the Action Settings Dialog Box disappears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Save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Return to Slide 8 and select View </a:t>
            </a:r>
            <a:r>
              <a:rPr lang="en-US" smtClean="0">
                <a:sym typeface="Wingdings" pitchFamily="2" charset="2"/>
              </a:rPr>
              <a:t> Slide Show. </a:t>
            </a:r>
          </a:p>
          <a:p>
            <a:pPr marL="228600" indent="-228600">
              <a:buFontTx/>
              <a:buAutoNum type="arabicPeriod"/>
            </a:pPr>
            <a:r>
              <a:rPr lang="en-US" smtClean="0">
                <a:sym typeface="Wingdings" pitchFamily="2" charset="2"/>
              </a:rPr>
              <a:t>Test your Daily Double button to make sure it works as you wish it to.</a:t>
            </a: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58C017-BE07-4C63-A2E6-0FAFAE23956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2330E8-0EE9-452A-857C-0BA931E86AE5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228600" indent="-228600"/>
            <a:r>
              <a:rPr lang="en-US" smtClean="0"/>
              <a:t>To Complete the Daily Double Sequence for Round One: </a:t>
            </a:r>
          </a:p>
          <a:p>
            <a:pPr marL="228600" indent="-228600"/>
            <a:endParaRPr lang="en-US" smtClean="0"/>
          </a:p>
          <a:p>
            <a:pPr marL="228600" indent="-228600">
              <a:buFontTx/>
              <a:buAutoNum type="arabicPeriod"/>
            </a:pPr>
            <a:r>
              <a:rPr lang="en-US" smtClean="0"/>
              <a:t>Click on any blue area on the slide that is currently displayed  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Click on  Slide Show </a:t>
            </a:r>
            <a:r>
              <a:rPr lang="en-US" smtClean="0">
                <a:sym typeface="Wingdings" pitchFamily="2" charset="2"/>
              </a:rPr>
              <a:t> Action Settings</a:t>
            </a:r>
          </a:p>
          <a:p>
            <a:pPr marL="228600" indent="-228600">
              <a:buFontTx/>
              <a:buAutoNum type="arabicPeriod"/>
            </a:pPr>
            <a:r>
              <a:rPr lang="en-US" smtClean="0">
                <a:sym typeface="Wingdings" pitchFamily="2" charset="2"/>
              </a:rPr>
              <a:t>The Action Settings Dialog Box will be displayed.  </a:t>
            </a:r>
            <a:br>
              <a:rPr lang="en-US" smtClean="0">
                <a:sym typeface="Wingdings" pitchFamily="2" charset="2"/>
              </a:rPr>
            </a:br>
            <a:r>
              <a:rPr lang="en-US" smtClean="0">
                <a:sym typeface="Wingdings" pitchFamily="2" charset="2"/>
              </a:rPr>
              <a:t>You will see that the HYPERLINK is currently set to “Slide 8”</a:t>
            </a:r>
            <a:endParaRPr lang="en-US" smtClean="0"/>
          </a:p>
          <a:p>
            <a:pPr marL="228600" indent="-228600">
              <a:buFontTx/>
              <a:buAutoNum type="arabicPeriod"/>
            </a:pPr>
            <a:r>
              <a:rPr lang="en-US" smtClean="0"/>
              <a:t>Change the HYPERLINK so that it is set to the slide number you made note of previously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Click OK until the Action Settings Dialog Box disappears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Save</a:t>
            </a:r>
          </a:p>
          <a:p>
            <a:pPr marL="228600" indent="-228600">
              <a:buFontTx/>
              <a:buAutoNum type="arabicPeriod"/>
            </a:pPr>
            <a:r>
              <a:rPr lang="en-US" smtClean="0"/>
              <a:t>Return to Slide 8 and select View </a:t>
            </a:r>
            <a:r>
              <a:rPr lang="en-US" smtClean="0">
                <a:sym typeface="Wingdings" pitchFamily="2" charset="2"/>
              </a:rPr>
              <a:t> Slide Show. </a:t>
            </a:r>
          </a:p>
          <a:p>
            <a:pPr marL="228600" indent="-228600">
              <a:buFontTx/>
              <a:buAutoNum type="arabicPeriod"/>
            </a:pPr>
            <a:r>
              <a:rPr lang="en-US" smtClean="0">
                <a:sym typeface="Wingdings" pitchFamily="2" charset="2"/>
              </a:rPr>
              <a:t>Test your Daily Double button to make sure it works as you wish it to.</a:t>
            </a: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BD18E1-3B39-433D-8219-75E7555D69C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r>
              <a:rPr lang="en-US" smtClean="0"/>
              <a:t>Round One should contain one “Daily Double” question.  To insert the “Daily Double Screen”, follow these steps: </a:t>
            </a:r>
          </a:p>
          <a:p>
            <a:pPr marL="228600" indent="-228600"/>
            <a:endParaRPr lang="en-US" smtClean="0"/>
          </a:p>
          <a:p>
            <a:pPr marL="228600" indent="-228600"/>
            <a:r>
              <a:rPr lang="en-US" smtClean="0"/>
              <a:t>1.  Select the desired button on this slide by clicking on it.</a:t>
            </a:r>
          </a:p>
          <a:p>
            <a:pPr marL="228600" indent="-228600">
              <a:buFontTx/>
              <a:buAutoNum type="arabicPeriod" startAt="2"/>
            </a:pPr>
            <a:r>
              <a:rPr lang="en-US" smtClean="0"/>
              <a:t> Click on SLIDE SHOW </a:t>
            </a:r>
            <a:r>
              <a:rPr lang="en-US" smtClean="0">
                <a:sym typeface="Wingdings" pitchFamily="2" charset="2"/>
              </a:rPr>
              <a:t> ACTION SETTINGS</a:t>
            </a:r>
          </a:p>
          <a:p>
            <a:pPr marL="228600" indent="-228600">
              <a:buFontTx/>
              <a:buAutoNum type="arabicPeriod" startAt="2"/>
            </a:pPr>
            <a:r>
              <a:rPr lang="en-US" smtClean="0">
                <a:sym typeface="Wingdings" pitchFamily="2" charset="2"/>
              </a:rPr>
              <a:t>  Make a note of which slide the HYPERLINK is currently set to.</a:t>
            </a:r>
          </a:p>
          <a:p>
            <a:pPr marL="228600" indent="-228600">
              <a:buFontTx/>
              <a:buAutoNum type="arabicPeriod" startAt="4"/>
            </a:pPr>
            <a:r>
              <a:rPr lang="en-US" smtClean="0">
                <a:sym typeface="Wingdings" pitchFamily="2" charset="2"/>
              </a:rPr>
              <a:t>  In the “Action Settings” dialogue box, change the HYPERLINK to “Daily Double Round 1”.  </a:t>
            </a:r>
          </a:p>
          <a:p>
            <a:pPr marL="228600" indent="-228600">
              <a:buFontTx/>
              <a:buAutoNum type="arabicPeriod" startAt="4"/>
            </a:pPr>
            <a:r>
              <a:rPr lang="en-US" smtClean="0">
                <a:sym typeface="Wingdings" pitchFamily="2" charset="2"/>
              </a:rPr>
              <a:t>  Click OK</a:t>
            </a:r>
          </a:p>
          <a:p>
            <a:pPr marL="228600" indent="-228600"/>
            <a:r>
              <a:rPr lang="en-US" smtClean="0">
                <a:sym typeface="Wingdings" pitchFamily="2" charset="2"/>
              </a:rPr>
              <a:t>6.  Now go to Slide “Daily Double Round 1”  in this presentation, and follow the directions in the “Notes” section</a:t>
            </a: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1375BD-8A8C-47CE-BC0E-84E4836786A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9959B-FA43-464A-8C1A-7BFC30A77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5D47F-20DD-4905-A4C1-A87E86BC6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F0565-E93B-4D45-8D25-449753596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CA14F-3D4A-419B-B139-32ACFA00FC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FA872-6615-444C-B5A3-30DB5E9AD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E3C77-8C3B-40A0-B218-8C702F0AF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B6988-CDEA-4598-8B49-D71900F86B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75360-A9C9-4480-9EDD-E990A78C5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32613-0980-4985-9508-836882CCF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E9EAF-9A18-4DE2-802E-FBAF004FA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B9E6E-76D1-4ED2-97B8-1F867CB0E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74B81CC-A15F-45BF-A8B2-58BC3903C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iueYVhFTlk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ohyA9amFfsc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9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slide" Target="slide62.xml"/><Relationship Id="rId5" Type="http://schemas.openxmlformats.org/officeDocument/2006/relationships/image" Target="../media/image3.png"/><Relationship Id="rId4" Type="http://schemas.openxmlformats.org/officeDocument/2006/relationships/slide" Target="slide34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6" Type="http://schemas.openxmlformats.org/officeDocument/2006/relationships/slide" Target="slide24.xml"/><Relationship Id="rId5" Type="http://schemas.openxmlformats.org/officeDocument/2006/relationships/image" Target="../media/image3.png"/><Relationship Id="rId4" Type="http://schemas.openxmlformats.org/officeDocument/2006/relationships/slide" Target="slide3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8.xml"/><Relationship Id="rId13" Type="http://schemas.openxmlformats.org/officeDocument/2006/relationships/slide" Target="slide28.xml"/><Relationship Id="rId18" Type="http://schemas.openxmlformats.org/officeDocument/2006/relationships/slide" Target="slide38.xml"/><Relationship Id="rId26" Type="http://schemas.openxmlformats.org/officeDocument/2006/relationships/slide" Target="slide54.xml"/><Relationship Id="rId3" Type="http://schemas.openxmlformats.org/officeDocument/2006/relationships/image" Target="../media/image4.png"/><Relationship Id="rId21" Type="http://schemas.openxmlformats.org/officeDocument/2006/relationships/slide" Target="slide44.xml"/><Relationship Id="rId34" Type="http://schemas.openxmlformats.org/officeDocument/2006/relationships/slide" Target="slide70.xml"/><Relationship Id="rId7" Type="http://schemas.openxmlformats.org/officeDocument/2006/relationships/slide" Target="slide16.xml"/><Relationship Id="rId12" Type="http://schemas.openxmlformats.org/officeDocument/2006/relationships/slide" Target="slide26.xml"/><Relationship Id="rId17" Type="http://schemas.openxmlformats.org/officeDocument/2006/relationships/slide" Target="slide36.xml"/><Relationship Id="rId25" Type="http://schemas.openxmlformats.org/officeDocument/2006/relationships/slide" Target="slide52.xml"/><Relationship Id="rId33" Type="http://schemas.openxmlformats.org/officeDocument/2006/relationships/slide" Target="slide68.xml"/><Relationship Id="rId2" Type="http://schemas.openxmlformats.org/officeDocument/2006/relationships/notesSlide" Target="../notesSlides/notesSlide8.xml"/><Relationship Id="rId16" Type="http://schemas.openxmlformats.org/officeDocument/2006/relationships/slide" Target="slide34.xml"/><Relationship Id="rId20" Type="http://schemas.openxmlformats.org/officeDocument/2006/relationships/slide" Target="slide42.xml"/><Relationship Id="rId29" Type="http://schemas.openxmlformats.org/officeDocument/2006/relationships/slide" Target="slide6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4.xml"/><Relationship Id="rId11" Type="http://schemas.openxmlformats.org/officeDocument/2006/relationships/slide" Target="slide75.xml"/><Relationship Id="rId24" Type="http://schemas.openxmlformats.org/officeDocument/2006/relationships/slide" Target="slide50.xml"/><Relationship Id="rId32" Type="http://schemas.openxmlformats.org/officeDocument/2006/relationships/slide" Target="slide66.xml"/><Relationship Id="rId5" Type="http://schemas.openxmlformats.org/officeDocument/2006/relationships/slide" Target="slide12.xml"/><Relationship Id="rId15" Type="http://schemas.openxmlformats.org/officeDocument/2006/relationships/slide" Target="slide32.xml"/><Relationship Id="rId23" Type="http://schemas.openxmlformats.org/officeDocument/2006/relationships/slide" Target="slide48.xml"/><Relationship Id="rId28" Type="http://schemas.openxmlformats.org/officeDocument/2006/relationships/slide" Target="slide58.xml"/><Relationship Id="rId10" Type="http://schemas.openxmlformats.org/officeDocument/2006/relationships/slide" Target="slide22.xml"/><Relationship Id="rId19" Type="http://schemas.openxmlformats.org/officeDocument/2006/relationships/slide" Target="slide40.xml"/><Relationship Id="rId31" Type="http://schemas.openxmlformats.org/officeDocument/2006/relationships/slide" Target="slide64.xml"/><Relationship Id="rId4" Type="http://schemas.openxmlformats.org/officeDocument/2006/relationships/slide" Target="slide10.xml"/><Relationship Id="rId9" Type="http://schemas.openxmlformats.org/officeDocument/2006/relationships/slide" Target="slide20.xml"/><Relationship Id="rId14" Type="http://schemas.openxmlformats.org/officeDocument/2006/relationships/slide" Target="slide30.xml"/><Relationship Id="rId22" Type="http://schemas.openxmlformats.org/officeDocument/2006/relationships/slide" Target="slide46.xml"/><Relationship Id="rId27" Type="http://schemas.openxmlformats.org/officeDocument/2006/relationships/slide" Target="slide56.xml"/><Relationship Id="rId30" Type="http://schemas.openxmlformats.org/officeDocument/2006/relationships/slide" Target="slide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1-100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174" y="1139257"/>
            <a:ext cx="6745573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Compare and Contrast Exothermic and Endothermic Reactions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  <p:sp>
        <p:nvSpPr>
          <p:cNvPr id="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0"/>
            <a:ext cx="89916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19330" y="1783830"/>
          <a:ext cx="7225260" cy="3342806"/>
        </p:xfrm>
        <a:graphic>
          <a:graphicData uri="http://schemas.openxmlformats.org/drawingml/2006/table">
            <a:tbl>
              <a:tblPr/>
              <a:tblGrid>
                <a:gridCol w="3612630"/>
                <a:gridCol w="3612630"/>
              </a:tblGrid>
              <a:tr h="47754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Exothermic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Endothermic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865263"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System loses energy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Surroundings gain energy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Surroundings feel warmer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ΔH is negative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Energy value on right of equation (product)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Potential energy decreases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System gains energy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Surroundings lose energy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Surroundings feel cooler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ΔH is positive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Energy value on left of equation (reactant) </a:t>
                      </a:r>
                    </a:p>
                    <a:p>
                      <a:pPr marL="22860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Potential energy increases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229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1331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3967" y="1543987"/>
            <a:ext cx="5846164" cy="39241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Define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Heat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1-200A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1434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29980"/>
            <a:ext cx="89916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94282" y="1349115"/>
            <a:ext cx="6880485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Transfer of kinetic energy from a hotter object to a colder object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3967" y="1543987"/>
            <a:ext cx="5846164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Enthalpy?</a:t>
            </a:r>
          </a:p>
          <a:p>
            <a:pPr algn="ctr">
              <a:buFont typeface="Monotype Sorts" pitchFamily="2" charset="2"/>
              <a:buNone/>
              <a:defRPr/>
            </a:pP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16388" name="Rectangle 1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74361" y="1184224"/>
            <a:ext cx="7540052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When pressure is constant, the heat absorbed or released during a chemical reaction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17411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1-400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3967" y="1543987"/>
            <a:ext cx="5846164" cy="34624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</a:t>
            </a:r>
            <a:r>
              <a:rPr lang="en-US" sz="60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calorimetry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1-400A</a:t>
            </a: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1843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9489" y="914402"/>
            <a:ext cx="7764904" cy="65598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Determining the heat of a reaction by measuring temperature changes produced in a calorimeter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1-500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4380" y="1484026"/>
            <a:ext cx="7435122" cy="42534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Define Hess’s Law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Hint: Include the two associated rules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1-500A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4479" y="914401"/>
            <a:ext cx="7869836" cy="6515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Enthalpy for a target reaction is the sum of the enthalpy changes for the component steps.</a:t>
            </a:r>
          </a:p>
          <a:p>
            <a:pPr algn="ctr">
              <a:buFont typeface="Wingdings" pitchFamily="2" charset="2"/>
              <a:buChar char="v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If reaction is reversed, sign for enthalpy of that reaction is reversed.</a:t>
            </a:r>
          </a:p>
          <a:p>
            <a:pPr algn="ctr">
              <a:buFont typeface="Wingdings" pitchFamily="2" charset="2"/>
              <a:buChar char="v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If coefficients of a reaction multiplied by a factor, enthalpy of that reaction multiplied  by same factor</a:t>
            </a:r>
            <a:endParaRPr lang="en-US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  <p:sp>
        <p:nvSpPr>
          <p:cNvPr id="20486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3" name="FADEAPPL.WAV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4495800" y="228600"/>
            <a:ext cx="3048000" cy="1828800"/>
          </a:xfrm>
          <a:prstGeom prst="wedgeRoundRectCallout">
            <a:avLst>
              <a:gd name="adj1" fmla="val -47968"/>
              <a:gd name="adj2" fmla="val 8498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dirty="0"/>
              <a:t>Let’s Play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3600" dirty="0" smtClean="0"/>
              <a:t>Jeopardy</a:t>
            </a:r>
            <a:r>
              <a:rPr lang="en-US" sz="3600" dirty="0"/>
              <a:t>!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69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671" fill="hold"/>
                                        <p:tgtEl>
                                          <p:spTgt spid="20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14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  <p:bldLst>
      <p:bldP spid="206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2-100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3967" y="1543987"/>
            <a:ext cx="5846164" cy="34624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is ∆T calculated?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2-100A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2253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0480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03947" y="2278505"/>
            <a:ext cx="5846164" cy="998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 = T</a:t>
            </a:r>
            <a:r>
              <a:rPr lang="en-US" sz="6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– T</a:t>
            </a:r>
            <a:r>
              <a:rPr lang="en-US" sz="6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1</a:t>
            </a:r>
            <a:endParaRPr lang="en-US" sz="60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2-200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343400" y="990600"/>
            <a:ext cx="4746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 typeface="Monotype Sorts" pitchFamily="2" charset="2"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9508" y="1064302"/>
            <a:ext cx="7689954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the formula you should use to find the specific heat of a substance?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24578" name="Rectangle 102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94282" y="1229193"/>
            <a:ext cx="701539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 = m </a:t>
            </a: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 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Cp </a:t>
            </a: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</a:t>
            </a:r>
          </a:p>
          <a:p>
            <a:pPr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Therefore,</a:t>
            </a:r>
          </a:p>
          <a:p>
            <a:pPr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Cp = q</a:t>
            </a:r>
            <a:b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        m </a:t>
            </a: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l-GR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</a:t>
            </a:r>
            <a:endParaRPr lang="en-US" sz="6000" dirty="0"/>
          </a:p>
        </p:txBody>
      </p:sp>
      <p:cxnSp>
        <p:nvCxnSpPr>
          <p:cNvPr id="7" name="Straight Connector 6"/>
          <p:cNvCxnSpPr/>
          <p:nvPr/>
        </p:nvCxnSpPr>
        <p:spPr bwMode="auto">
          <a:xfrm flipV="1">
            <a:off x="2878112" y="5111646"/>
            <a:ext cx="2878112" cy="14991"/>
          </a:xfrm>
          <a:prstGeom prst="line">
            <a:avLst/>
          </a:prstGeom>
          <a:noFill/>
          <a:ln w="539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2-300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3967" y="1543987"/>
            <a:ext cx="5846164" cy="54014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the equation for calculating percent error?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2-300A</a:t>
            </a:r>
          </a:p>
        </p:txBody>
      </p:sp>
      <p:sp>
        <p:nvSpPr>
          <p:cNvPr id="26628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26630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0480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779489" y="2293495"/>
            <a:ext cx="8049719" cy="2563779"/>
            <a:chOff x="779489" y="1528997"/>
            <a:chExt cx="8049719" cy="2563779"/>
          </a:xfrm>
        </p:grpSpPr>
        <p:sp>
          <p:nvSpPr>
            <p:cNvPr id="7" name="TextBox 6"/>
            <p:cNvSpPr txBox="1"/>
            <p:nvPr/>
          </p:nvSpPr>
          <p:spPr>
            <a:xfrm>
              <a:off x="779489" y="1528997"/>
              <a:ext cx="7764904" cy="25637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Monotype Sorts" pitchFamily="2" charset="2"/>
                <a:buNone/>
                <a:defRPr/>
              </a:pPr>
              <a:r>
                <a:rPr lang="en-US" sz="44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% Error = exp – actual</a:t>
              </a:r>
              <a:br>
                <a:rPr lang="en-US" sz="44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</a:br>
              <a:r>
                <a:rPr lang="en-US" sz="44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		actual</a:t>
              </a:r>
              <a:endParaRPr lang="en-US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defRPr/>
              </a:pPr>
              <a:endParaRPr lang="en-US" sz="4400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 flipV="1">
              <a:off x="3582650" y="2263514"/>
              <a:ext cx="2878112" cy="14991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6865496" y="1768839"/>
              <a:ext cx="1963712" cy="81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4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x 100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3967" y="1543987"/>
            <a:ext cx="5846164" cy="54014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are heat, temperature  and enthalpy related?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28677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99608" y="1004341"/>
            <a:ext cx="8034726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Temperature (°C)  is proportional to heat of a reaction (J). </a:t>
            </a:r>
          </a:p>
          <a:p>
            <a:pPr algn="ctr"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 = m </a:t>
            </a:r>
            <a:r>
              <a:rPr lang="el-GR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 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Cp </a:t>
            </a:r>
            <a:r>
              <a:rPr lang="el-GR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l-GR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Enthalpy (J/mol) is heat of a </a:t>
            </a:r>
            <a:r>
              <a:rPr lang="en-US" sz="40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rxn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based on the amt of reactants and/or products you have</a:t>
            </a:r>
            <a:endParaRPr lang="en-US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538" y="779488"/>
            <a:ext cx="7839855" cy="6629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Given the problem: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/>
            </a:r>
            <a:b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endParaRPr lang="en-US" sz="4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State what is given, what you’re solving for, and how you would solve.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989352" y="1873771"/>
            <a:ext cx="724024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What is the specific heat of gold if the temperature of a 8.21 g sample of gold is goes from 4.2°C to 8°C when 6.51 J of heat is added?</a:t>
            </a:r>
          </a:p>
          <a:p>
            <a:pPr algn="ctr">
              <a:buNone/>
            </a:pP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3072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0480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4498" y="1004342"/>
            <a:ext cx="7749915" cy="490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 = 6.51 J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M = 8.21 g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Cp = ?</a:t>
            </a:r>
          </a:p>
          <a:p>
            <a:pPr algn="ctr"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</a:t>
            </a:r>
            <a:r>
              <a:rPr lang="en-US" sz="32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1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4.2°C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</a:t>
            </a:r>
            <a:r>
              <a:rPr lang="en-US" sz="32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8°C</a:t>
            </a:r>
          </a:p>
          <a:p>
            <a:pPr algn="ctr">
              <a:buFont typeface="Monotype Sorts" pitchFamily="2" charset="2"/>
              <a:buNone/>
              <a:defRPr/>
            </a:pPr>
            <a:endParaRPr lang="en-US" sz="1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Font typeface="Monotype Sorts" pitchFamily="2" charset="2"/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Use equation:  q = m Cp (T</a:t>
            </a:r>
            <a:r>
              <a:rPr lang="en-US" sz="32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– T</a:t>
            </a:r>
            <a:r>
              <a:rPr lang="en-US" sz="32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1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447800" y="2590800"/>
            <a:ext cx="6172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 Terms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099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67"/>
                            </p:stCondLst>
                            <p:childTnLst>
                              <p:par>
                                <p:cTn id="8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1748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3-100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4498" y="1004342"/>
            <a:ext cx="7749915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Does this reaction have a positive or negative enthalpy?</a:t>
            </a:r>
            <a:endParaRPr lang="en-US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  <a:defRPr/>
            </a:pPr>
            <a:endParaRPr lang="en-US" sz="4400" dirty="0" smtClean="0">
              <a:solidFill>
                <a:schemeClr val="tx1"/>
              </a:solidFill>
            </a:endParaRPr>
          </a:p>
          <a:p>
            <a:pPr algn="ctr">
              <a:buNone/>
              <a:defRPr/>
            </a:pPr>
            <a:r>
              <a:rPr lang="en-US" sz="4400" dirty="0" smtClean="0">
                <a:solidFill>
                  <a:schemeClr val="tx1"/>
                </a:solidFill>
                <a:hlinkClick r:id="rId3"/>
              </a:rPr>
              <a:t>Video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3-100A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3277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52400"/>
            <a:ext cx="8991600" cy="67056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4538" y="2173574"/>
            <a:ext cx="7839855" cy="356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Reaction is exothermic, therefore the sign for enthalpy is negative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3-200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4361" y="1139252"/>
            <a:ext cx="7674964" cy="5824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Draw an enthalpy diagram for the following reaction: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8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+ 5O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 3CO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 + 4H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0  </a:t>
            </a:r>
            <a:b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</a:b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 pitchFamily="2" charset="2"/>
              </a:rPr>
              <a:t>∆H = -2043 kJ</a:t>
            </a: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3482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86017" name="Picture 1" descr="thermo5"/>
          <p:cNvPicPr>
            <a:picLocks noChangeAspect="1" noChangeArrowheads="1"/>
          </p:cNvPicPr>
          <p:nvPr/>
        </p:nvPicPr>
        <p:blipFill>
          <a:blip r:embed="rId4"/>
          <a:srcRect l="46833"/>
          <a:stretch>
            <a:fillRect/>
          </a:stretch>
        </p:blipFill>
        <p:spPr bwMode="auto">
          <a:xfrm>
            <a:off x="2398426" y="1169233"/>
            <a:ext cx="4713829" cy="4631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2593298" y="3072984"/>
            <a:ext cx="449705" cy="539646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Font typeface="Monotype Sorts" pitchFamily="2" charset="2"/>
              <a:buAutoNum type="arabicPeriod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 rot="16200000">
            <a:off x="2398426" y="3132944"/>
            <a:ext cx="1064302" cy="479686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H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  <a:sym typeface="Wingdings" pitchFamily="2" charset="2"/>
              </a:rPr>
              <a:t>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02767" y="2173575"/>
            <a:ext cx="1573967" cy="419724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3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H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8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 + 5O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739390" y="3750041"/>
            <a:ext cx="1573967" cy="419724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3CO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2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 + 4 H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2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0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606977" y="3107962"/>
            <a:ext cx="1573967" cy="419724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l-GR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Δ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H = -2043 kJ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189750" y="1371601"/>
            <a:ext cx="1926237" cy="419724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EXOTHERMIC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517691" y="5046689"/>
            <a:ext cx="2538335" cy="419724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Reaction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</a:rPr>
              <a:t> Progress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005FBE"/>
                </a:solidFill>
                <a:effectLst/>
                <a:latin typeface="Times New Roman" pitchFamily="18" charset="0"/>
                <a:sym typeface="Wingdings" pitchFamily="2" charset="2"/>
              </a:rPr>
              <a:t>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3-300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9469" y="779488"/>
            <a:ext cx="7555042" cy="63401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Solve:</a:t>
            </a:r>
            <a:endParaRPr lang="en-US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much heat will be released when 11.8 g of iron reacts with excess oxygen?</a:t>
            </a:r>
          </a:p>
          <a:p>
            <a:pPr>
              <a:buNone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3Fe + 2O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Fe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4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  		 </a:t>
            </a:r>
            <a:b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ΔH =-1120.48 kJ</a:t>
            </a: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105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-25483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79488" y="2548327"/>
            <a:ext cx="7764905" cy="1212640"/>
            <a:chOff x="734517" y="1993691"/>
            <a:chExt cx="7764905" cy="1212640"/>
          </a:xfrm>
        </p:grpSpPr>
        <p:grpSp>
          <p:nvGrpSpPr>
            <p:cNvPr id="4" name="Group 3"/>
            <p:cNvGrpSpPr/>
            <p:nvPr/>
          </p:nvGrpSpPr>
          <p:grpSpPr>
            <a:xfrm>
              <a:off x="734517" y="1993691"/>
              <a:ext cx="7764905" cy="1212640"/>
              <a:chOff x="629586" y="989351"/>
              <a:chExt cx="7764905" cy="121264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629586" y="989351"/>
                <a:ext cx="7764905" cy="12126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buFont typeface="Monotype Sorts" pitchFamily="2" charset="2"/>
                  <a:buNone/>
                  <a:defRPr/>
                </a:pPr>
                <a:r>
                  <a:rPr lang="en-US" sz="2800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11.8 g Fe         1 mol Fe       -1120.48 J</a:t>
                </a:r>
              </a:p>
              <a:p>
                <a:pPr>
                  <a:buFont typeface="Monotype Sorts" pitchFamily="2" charset="2"/>
                  <a:buNone/>
                  <a:defRPr/>
                </a:pPr>
                <a:r>
                  <a:rPr lang="en-US" sz="2800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	    1		  55.85 g Fe         3 mol Fe</a:t>
                </a:r>
                <a:endParaRPr lang="en-US" sz="2800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 bwMode="auto">
              <a:xfrm flipV="1">
                <a:off x="1289154" y="1543988"/>
                <a:ext cx="1693888" cy="14989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5891135" y="1633929"/>
                <a:ext cx="2068642" cy="14990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" name="TextBox 8"/>
              <p:cNvSpPr txBox="1"/>
              <p:nvPr/>
            </p:nvSpPr>
            <p:spPr>
              <a:xfrm>
                <a:off x="5351489" y="1199212"/>
                <a:ext cx="494675" cy="8032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4400" dirty="0" smtClean="0">
                    <a:solidFill>
                      <a:schemeClr val="tx1"/>
                    </a:solidFill>
                    <a:latin typeface="Calibri"/>
                  </a:rPr>
                  <a:t>•</a:t>
                </a:r>
                <a:endParaRPr lang="en-US" sz="4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210394" y="2206051"/>
              <a:ext cx="494675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4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flipV="1">
              <a:off x="3765029" y="2580807"/>
              <a:ext cx="1693888" cy="14989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577" y="839449"/>
            <a:ext cx="7689954" cy="54986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Solve:</a:t>
            </a:r>
            <a:endParaRPr lang="en-US" sz="4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much energy is transferred when 147 g of NO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000" b="1" dirty="0" smtClean="0"/>
              <a:t> 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is dissolved in 100 g of water?</a:t>
            </a:r>
          </a:p>
          <a:p>
            <a:pPr>
              <a:buNone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 NO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H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0 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2 HNO</a:t>
            </a:r>
            <a:r>
              <a:rPr lang="en-US" sz="40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NO  ΔH = -138 kJ</a:t>
            </a:r>
          </a:p>
          <a:p>
            <a:pPr>
              <a:buNone/>
              <a:defRPr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9469" y="779488"/>
            <a:ext cx="7555042" cy="643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 algn="ctr">
              <a:buFont typeface="+mj-lt"/>
              <a:buAutoNum type="arabicPeriod"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Find Limiting Reactant</a:t>
            </a:r>
          </a:p>
          <a:p>
            <a:pPr marL="1143000" indent="-1143000" algn="ctr">
              <a:buFont typeface="+mj-lt"/>
              <a:buAutoNum type="arabicPeriod"/>
              <a:defRPr/>
            </a:pPr>
            <a:endParaRPr lang="en-US" sz="4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marL="1143000" indent="-1143000" algn="ctr">
              <a:buFont typeface="+mj-lt"/>
              <a:buAutoNum type="arabicPeriod"/>
              <a:defRPr/>
            </a:pPr>
            <a:endParaRPr lang="en-US" sz="32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marL="1143000" indent="-1143000" algn="ctr">
              <a:buFont typeface="+mj-lt"/>
              <a:buAutoNum type="arabicPeriod"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Solve</a:t>
            </a:r>
          </a:p>
          <a:p>
            <a:pPr algn="ctr">
              <a:buNone/>
              <a:defRPr/>
            </a:pPr>
            <a:endParaRPr lang="en-US" sz="4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64498" y="1663908"/>
            <a:ext cx="7917306" cy="2400657"/>
            <a:chOff x="734517" y="2023672"/>
            <a:chExt cx="7917306" cy="2400657"/>
          </a:xfrm>
        </p:grpSpPr>
        <p:grpSp>
          <p:nvGrpSpPr>
            <p:cNvPr id="7" name="Group 6"/>
            <p:cNvGrpSpPr/>
            <p:nvPr/>
          </p:nvGrpSpPr>
          <p:grpSpPr>
            <a:xfrm>
              <a:off x="734517" y="2023672"/>
              <a:ext cx="7764905" cy="2400657"/>
              <a:chOff x="629586" y="989351"/>
              <a:chExt cx="7764905" cy="2400657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29586" y="989351"/>
                <a:ext cx="7764905" cy="24006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147 g NO2      1 mol </a:t>
                </a: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NO2</a:t>
                </a: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        </a:t>
                </a: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1 mol H20        18 g H20</a:t>
                </a:r>
              </a:p>
              <a:p>
                <a:pPr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        1		  46 g NO2         3 mol NO2      1 mol H20</a:t>
                </a:r>
              </a:p>
              <a:p>
                <a:pPr algn="ctr"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= 19.2 g H20 needed; Given 100 g. </a:t>
                </a:r>
                <a:b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</a:b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NO2 is limiting reactant</a:t>
                </a:r>
                <a:b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</a:br>
                <a:endParaRPr lang="en-US" dirty="0"/>
              </a:p>
            </p:txBody>
          </p:sp>
          <p:cxnSp>
            <p:nvCxnSpPr>
              <p:cNvPr id="9" name="Straight Connector 8"/>
              <p:cNvCxnSpPr/>
              <p:nvPr/>
            </p:nvCxnSpPr>
            <p:spPr bwMode="auto">
              <a:xfrm flipV="1">
                <a:off x="644576" y="1454047"/>
                <a:ext cx="1693888" cy="14989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>
                <a:off x="4691922" y="1499017"/>
                <a:ext cx="1708878" cy="14990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" name="TextBox 10"/>
              <p:cNvSpPr txBox="1"/>
              <p:nvPr/>
            </p:nvSpPr>
            <p:spPr>
              <a:xfrm>
                <a:off x="4197247" y="1064301"/>
                <a:ext cx="40473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  <a:latin typeface="Calibri"/>
                  </a:rPr>
                  <a:t>•</a:t>
                </a:r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400926" y="2116110"/>
              <a:ext cx="494675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4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 flipV="1">
              <a:off x="2850629" y="2488367"/>
              <a:ext cx="1331627" cy="3248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6523220" y="2161081"/>
              <a:ext cx="4047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0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000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6942945" y="2535836"/>
              <a:ext cx="1708878" cy="1499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" name="Group 21"/>
          <p:cNvGrpSpPr/>
          <p:nvPr/>
        </p:nvGrpSpPr>
        <p:grpSpPr>
          <a:xfrm>
            <a:off x="841946" y="4589487"/>
            <a:ext cx="7764905" cy="1625060"/>
            <a:chOff x="734517" y="2023672"/>
            <a:chExt cx="7764905" cy="1625060"/>
          </a:xfrm>
        </p:grpSpPr>
        <p:grpSp>
          <p:nvGrpSpPr>
            <p:cNvPr id="23" name="Group 6"/>
            <p:cNvGrpSpPr/>
            <p:nvPr/>
          </p:nvGrpSpPr>
          <p:grpSpPr>
            <a:xfrm>
              <a:off x="734517" y="2023672"/>
              <a:ext cx="7764905" cy="1625060"/>
              <a:chOff x="629586" y="989351"/>
              <a:chExt cx="7764905" cy="162506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629586" y="989351"/>
                <a:ext cx="7764905" cy="16250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147 g NO2      1 mol </a:t>
                </a: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NO2           </a:t>
                </a: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-138 kJ</a:t>
                </a:r>
              </a:p>
              <a:p>
                <a:pPr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        1		  46 g NO2           3 mol NO2</a:t>
                </a:r>
              </a:p>
              <a:p>
                <a:pPr algn="ctr">
                  <a:buFont typeface="Monotype Sorts" pitchFamily="2" charset="2"/>
                  <a:buNone/>
                  <a:defRPr/>
                </a:pPr>
                <a:r>
                  <a:rPr lang="en-US" b="1" kern="10" dirty="0" smtClean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Optima" pitchFamily="34" charset="0"/>
                    <a:cs typeface="Times New Roman"/>
                  </a:rPr>
                  <a:t>= -147 kJ</a:t>
                </a:r>
                <a:endParaRPr lang="en-US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 bwMode="auto">
              <a:xfrm flipV="1">
                <a:off x="644576" y="1454047"/>
                <a:ext cx="1693888" cy="14989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 bwMode="auto">
              <a:xfrm>
                <a:off x="4691922" y="1499017"/>
                <a:ext cx="1708878" cy="14990"/>
              </a:xfrm>
              <a:prstGeom prst="line">
                <a:avLst/>
              </a:prstGeom>
              <a:noFill/>
              <a:ln w="508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1" name="TextBox 30"/>
              <p:cNvSpPr txBox="1"/>
              <p:nvPr/>
            </p:nvSpPr>
            <p:spPr>
              <a:xfrm>
                <a:off x="4197247" y="1064301"/>
                <a:ext cx="404734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4000" dirty="0" smtClean="0">
                    <a:solidFill>
                      <a:schemeClr val="tx1"/>
                    </a:solidFill>
                    <a:latin typeface="Calibri"/>
                  </a:rPr>
                  <a:t>•</a:t>
                </a:r>
                <a:endParaRPr lang="en-US" sz="4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400926" y="2116110"/>
              <a:ext cx="494675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4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 bwMode="auto">
            <a:xfrm flipV="1">
              <a:off x="2850629" y="2488367"/>
              <a:ext cx="1331627" cy="3248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5471410" y="5801193"/>
            <a:ext cx="3057993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EXOTHERMIC!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4420" y="1004341"/>
            <a:ext cx="7390150" cy="5219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Using the following,</a:t>
            </a:r>
          </a:p>
          <a:p>
            <a:pPr>
              <a:buNone/>
            </a:pP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CO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CaCO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		ΔH = -178 kJ</a:t>
            </a:r>
          </a:p>
          <a:p>
            <a:pPr>
              <a:buNone/>
            </a:pP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H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O 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Ca(OH)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	ΔH = -65 kJ</a:t>
            </a:r>
          </a:p>
          <a:p>
            <a:pPr>
              <a:buNone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 </a:t>
            </a:r>
          </a:p>
          <a:p>
            <a:pPr>
              <a:buNone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Calculate the ΔH for the reaction</a:t>
            </a:r>
          </a:p>
          <a:p>
            <a:pPr>
              <a:buNone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Ca(OH)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CO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CaCO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H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0</a:t>
            </a:r>
          </a:p>
          <a:p>
            <a:pPr algn="ctr">
              <a:buNone/>
              <a:defRPr/>
            </a:pPr>
            <a:endParaRPr lang="en-US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  <a:defRPr/>
            </a:pPr>
            <a:endParaRPr lang="en-US" sz="2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0963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800"/>
          </a:p>
        </p:txBody>
      </p:sp>
      <p:sp>
        <p:nvSpPr>
          <p:cNvPr id="4" name="Rectangle 3"/>
          <p:cNvSpPr/>
          <p:nvPr/>
        </p:nvSpPr>
        <p:spPr>
          <a:xfrm>
            <a:off x="899410" y="959372"/>
            <a:ext cx="7345180" cy="596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KEEP:  </a:t>
            </a: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CO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CaCO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	ΔH = -178 kJ</a:t>
            </a:r>
          </a:p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FLIP:   </a:t>
            </a: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H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O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Ca(OH)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	ΔH = -65 kJ</a:t>
            </a:r>
          </a:p>
          <a:p>
            <a:pPr>
              <a:buNone/>
            </a:pPr>
            <a:endParaRPr lang="en-US" sz="1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So, </a:t>
            </a:r>
          </a:p>
          <a:p>
            <a:pPr>
              <a:buNone/>
            </a:pPr>
            <a:r>
              <a:rPr lang="en-US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+ CO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CaCO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	ΔH = -178 kJ</a:t>
            </a:r>
          </a:p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Ca(OH)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  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CaO + H</a:t>
            </a:r>
            <a:r>
              <a:rPr lang="en-US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O 	ΔH = +65 kJ</a:t>
            </a:r>
          </a:p>
          <a:p>
            <a:pPr>
              <a:buNone/>
            </a:pPr>
            <a:endParaRPr lang="en-US" sz="2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Therefore,</a:t>
            </a:r>
          </a:p>
          <a:p>
            <a:pPr>
              <a:buNone/>
            </a:pP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ΔH for target reaction = -178 + 65 = -113 kJ</a:t>
            </a:r>
          </a:p>
          <a:p>
            <a:pPr>
              <a:buNone/>
            </a:pPr>
            <a:endParaRPr lang="en-US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</a:pPr>
            <a:endParaRPr lang="en-US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71410" y="5801193"/>
            <a:ext cx="3057993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EXOTHERMIC!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WordArt 5"/>
          <p:cNvSpPr>
            <a:spLocks noChangeArrowheads="1" noChangeShapeType="1" noTextEdit="1"/>
          </p:cNvSpPr>
          <p:nvPr/>
        </p:nvSpPr>
        <p:spPr bwMode="auto">
          <a:xfrm>
            <a:off x="1447800" y="1454046"/>
            <a:ext cx="6437026" cy="39274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86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Fix that </a:t>
            </a:r>
          </a:p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Mistake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4459" y="1019330"/>
            <a:ext cx="7495081" cy="4398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Draw a diagram that depicts energy flow between the system and the surroundings of an endothermic </a:t>
            </a:r>
            <a:r>
              <a:rPr lang="en-US" sz="54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rxn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43014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2400" y="203200"/>
            <a:ext cx="8991600" cy="6654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3072984" y="1813810"/>
            <a:ext cx="3657600" cy="3552669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Font typeface="Monotype Sorts" pitchFamily="2" charset="2"/>
              <a:buAutoNum type="arabicPeriod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077325" y="2833141"/>
            <a:ext cx="1528996" cy="1543987"/>
          </a:xfrm>
          <a:prstGeom prst="ellipse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Font typeface="Monotype Sorts" pitchFamily="2" charset="2"/>
              <a:buAutoNum type="arabicPeriod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017365" y="2833142"/>
            <a:ext cx="1813810" cy="16639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1" compatLnSpc="1">
            <a:prstTxWarp prst="textNoShape">
              <a:avLst/>
            </a:prstTxWarp>
          </a:bodyPr>
          <a:lstStyle/>
          <a:p>
            <a:pPr marL="398463" marR="0" indent="-398463" algn="l" defTabSz="914400" rtl="0" eaLnBrk="0" fontAlgn="base" latinLnBrk="0" hangingPunct="0">
              <a:lnSpc>
                <a:spcPct val="105000"/>
              </a:lnSpc>
              <a:spcBef>
                <a:spcPct val="50000"/>
              </a:spcBef>
              <a:spcAft>
                <a:spcPct val="0"/>
              </a:spcAft>
              <a:buClr>
                <a:srgbClr val="6600CC"/>
              </a:buClr>
              <a:buSzPct val="90000"/>
              <a:buFont typeface="Monotype Sorts" pitchFamily="2" charset="2"/>
              <a:buAutoNum type="arabicPeriod"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5FBE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6200000" flipH="1">
            <a:off x="3530184" y="2420911"/>
            <a:ext cx="749508" cy="674557"/>
          </a:xfrm>
          <a:prstGeom prst="straightConnector1">
            <a:avLst/>
          </a:prstGeom>
          <a:noFill/>
          <a:ln w="539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 flipV="1">
            <a:off x="5608820" y="2383436"/>
            <a:ext cx="791982" cy="752006"/>
          </a:xfrm>
          <a:prstGeom prst="straightConnector1">
            <a:avLst/>
          </a:prstGeom>
          <a:noFill/>
          <a:ln w="539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3537678" y="4322165"/>
            <a:ext cx="799475" cy="684553"/>
          </a:xfrm>
          <a:prstGeom prst="straightConnector1">
            <a:avLst/>
          </a:prstGeom>
          <a:noFill/>
          <a:ln w="539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362138" y="3402767"/>
            <a:ext cx="1079292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dirty="0" smtClean="0"/>
              <a:t>SYS</a:t>
            </a:r>
            <a:endParaRPr 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139784" y="2026171"/>
            <a:ext cx="1511508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200" b="1" dirty="0" smtClean="0"/>
              <a:t>SURR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4-200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3967" y="1543987"/>
            <a:ext cx="5846164" cy="443198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meant by Standard State?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4418351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45061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44576" y="1066777"/>
            <a:ext cx="7764905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The most stable form of an element under standard conditions </a:t>
            </a:r>
            <a:b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(25°C, 1 </a:t>
            </a:r>
            <a:r>
              <a:rPr lang="en-US" sz="60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atm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)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4-200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586" y="1289154"/>
            <a:ext cx="7764905" cy="5222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the specific heat of water?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(HINT: Remember </a:t>
            </a:r>
            <a:b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to include units)</a:t>
            </a:r>
            <a:endParaRPr lang="en-US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WordArt 1027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7108" name="Rectangle 1028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4-400A</a:t>
            </a:r>
          </a:p>
        </p:txBody>
      </p:sp>
      <p:sp>
        <p:nvSpPr>
          <p:cNvPr id="47109" name="Rectangle 1029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47110" name="Rectangle 103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873771" y="1993691"/>
            <a:ext cx="5831173" cy="4136517"/>
            <a:chOff x="2563318" y="1663908"/>
            <a:chExt cx="5831173" cy="4136517"/>
          </a:xfrm>
        </p:grpSpPr>
        <p:sp>
          <p:nvSpPr>
            <p:cNvPr id="6" name="TextBox 5"/>
            <p:cNvSpPr txBox="1"/>
            <p:nvPr/>
          </p:nvSpPr>
          <p:spPr>
            <a:xfrm>
              <a:off x="2563318" y="1663908"/>
              <a:ext cx="5831173" cy="41365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  <a:defRPr/>
              </a:pPr>
              <a:r>
                <a:rPr lang="en-US" sz="72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4.184     J</a:t>
              </a:r>
              <a:br>
                <a:rPr lang="en-US" sz="72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</a:br>
              <a:r>
                <a:rPr lang="en-US" sz="72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     </a:t>
              </a:r>
              <a:r>
                <a:rPr lang="en-US" sz="7200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g°C</a:t>
              </a:r>
              <a:endParaRPr lang="en-US" sz="72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defRPr/>
              </a:pPr>
              <a:endParaRPr lang="en-US" sz="7200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5621311" y="2848131"/>
              <a:ext cx="1933732" cy="1499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4-400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586" y="1289154"/>
            <a:ext cx="7764905" cy="54014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two major factors affect a substance’s heat capacity?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4-400A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491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4833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9586" y="1289154"/>
            <a:ext cx="7764905" cy="5407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Heat capacity is amt of heat needed to raise the temperature of an object by 1°C. Mass and composition impact a substance’s heat capacity.</a:t>
            </a:r>
            <a:endParaRPr lang="en-US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9586" y="974361"/>
            <a:ext cx="7764905" cy="5069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Solve:   When 13.7 g sample of </a:t>
            </a:r>
            <a:r>
              <a:rPr lang="en-US" sz="44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Pb</a:t>
            </a: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(NO</a:t>
            </a:r>
            <a:r>
              <a:rPr lang="en-US" sz="44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)</a:t>
            </a:r>
            <a:r>
              <a:rPr lang="en-US" sz="44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dissolves in 85.0 g of water in a calorimeter, the temperature drops from 23.4°C to 19.7°C. Calculate ΔH for the reaction.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3"/>
          <p:cNvSpPr>
            <a:spLocks noChangeArrowheads="1" noChangeShapeType="1" noTextEdit="1"/>
          </p:cNvSpPr>
          <p:nvPr/>
        </p:nvSpPr>
        <p:spPr bwMode="auto">
          <a:xfrm>
            <a:off x="460948" y="611099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4373381" y="810718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grpSp>
        <p:nvGrpSpPr>
          <p:cNvPr id="8" name="Group 6"/>
          <p:cNvGrpSpPr/>
          <p:nvPr/>
        </p:nvGrpSpPr>
        <p:grpSpPr>
          <a:xfrm>
            <a:off x="824459" y="1633928"/>
            <a:ext cx="7764905" cy="1052596"/>
            <a:chOff x="629586" y="1079292"/>
            <a:chExt cx="7764905" cy="1052596"/>
          </a:xfrm>
        </p:grpSpPr>
        <p:sp>
          <p:nvSpPr>
            <p:cNvPr id="13" name="TextBox 12"/>
            <p:cNvSpPr txBox="1"/>
            <p:nvPr/>
          </p:nvSpPr>
          <p:spPr>
            <a:xfrm>
              <a:off x="629586" y="1079292"/>
              <a:ext cx="7764905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Monotype Sorts" pitchFamily="2" charset="2"/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13.7 g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Pb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(NO3)2      1 mol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Pb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(NO3)2         </a:t>
              </a:r>
            </a:p>
            <a:p>
              <a:pPr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 1		            331.2 g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Pb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(NO3)2    = 0.041 mol </a:t>
              </a:r>
              <a:endParaRPr lang="en-US" dirty="0"/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flipV="1">
              <a:off x="644576" y="1469036"/>
              <a:ext cx="2383437" cy="1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3582650" y="1484027"/>
              <a:ext cx="2233533" cy="14989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3087975" y="1139252"/>
              <a:ext cx="4047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0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4460" y="3318570"/>
            <a:ext cx="7085362" cy="3539430"/>
            <a:chOff x="644578" y="2076138"/>
            <a:chExt cx="7085362" cy="3539430"/>
          </a:xfrm>
        </p:grpSpPr>
        <p:sp>
          <p:nvSpPr>
            <p:cNvPr id="19" name="Rectangle 18"/>
            <p:cNvSpPr/>
            <p:nvPr/>
          </p:nvSpPr>
          <p:spPr>
            <a:xfrm>
              <a:off x="644578" y="2076138"/>
              <a:ext cx="7085362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surr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(85.0 g H2O) (4.184 J/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g°C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) (19.7 – 23.4) </a:t>
              </a:r>
              <a:b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</a:b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= -1315.9 J</a:t>
              </a:r>
            </a:p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rxn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+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1315.9 J</a:t>
              </a:r>
              <a:endPara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buNone/>
              </a:pPr>
              <a:endParaRPr lang="en-US" sz="1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ΔH =   +1315.9 J		= 32095 J/mol</a:t>
              </a: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 0.041 mol</a:t>
              </a:r>
            </a:p>
            <a:p>
              <a:pPr>
                <a:buNone/>
              </a:pPr>
              <a:endPara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 bwMode="auto">
            <a:xfrm>
              <a:off x="1663908" y="4519535"/>
              <a:ext cx="1933731" cy="1588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TextBox 22"/>
          <p:cNvSpPr txBox="1"/>
          <p:nvPr/>
        </p:nvSpPr>
        <p:spPr>
          <a:xfrm>
            <a:off x="1259172" y="569625"/>
            <a:ext cx="7884828" cy="5720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Figure out how many moles of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Pb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(NO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3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)</a:t>
            </a:r>
            <a:r>
              <a:rPr lang="en-US" sz="2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 were involved</a:t>
            </a: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1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surr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 and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rxn</a:t>
            </a:r>
            <a:endParaRPr lang="en-US" sz="2800" b="1" kern="10" baseline="-2500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Enthalpy</a:t>
            </a:r>
          </a:p>
          <a:p>
            <a:pPr>
              <a:buClr>
                <a:srgbClr val="FF0000"/>
              </a:buClr>
              <a:buNone/>
              <a:defRPr/>
            </a:pPr>
            <a:endParaRPr lang="en-US" sz="1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>
              <a:buClr>
                <a:srgbClr val="FF0000"/>
              </a:buClr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71410" y="5801193"/>
            <a:ext cx="305799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ENDOTHERMIC!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12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WordArt 2053"/>
          <p:cNvSpPr>
            <a:spLocks noChangeArrowheads="1" noChangeShapeType="1" noTextEdit="1"/>
          </p:cNvSpPr>
          <p:nvPr/>
        </p:nvSpPr>
        <p:spPr bwMode="auto">
          <a:xfrm>
            <a:off x="1447800" y="2590800"/>
            <a:ext cx="6172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Enthalpy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5-100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9057" y="1439055"/>
            <a:ext cx="6250898" cy="454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Why is a calorimeter made of </a:t>
            </a:r>
            <a:r>
              <a:rPr lang="en-US" sz="60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styrofoam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5-100A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53254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-25400" y="0"/>
            <a:ext cx="9169400" cy="695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9586" y="989351"/>
            <a:ext cx="7764905" cy="6616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Styrofoam helps contain the heat within the calorimeter so that the most accurate temperature measurements can be made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5-200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9586" y="1528997"/>
            <a:ext cx="7764905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do you convert 2.02 g of </a:t>
            </a:r>
            <a:r>
              <a:rPr lang="en-US" sz="60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NaOH</a:t>
            </a:r>
            <a:r>
              <a:rPr lang="en-US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into moles?</a:t>
            </a:r>
            <a:endParaRPr lang="en-US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5-200A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55302" name="Rectangle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34517" y="1993691"/>
            <a:ext cx="7764905" cy="1692771"/>
            <a:chOff x="629586" y="989351"/>
            <a:chExt cx="7764905" cy="1692771"/>
          </a:xfrm>
        </p:grpSpPr>
        <p:sp>
          <p:nvSpPr>
            <p:cNvPr id="6" name="TextBox 5"/>
            <p:cNvSpPr txBox="1"/>
            <p:nvPr/>
          </p:nvSpPr>
          <p:spPr>
            <a:xfrm>
              <a:off x="629586" y="989351"/>
              <a:ext cx="7764905" cy="16927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Font typeface="Monotype Sorts" pitchFamily="2" charset="2"/>
                <a:buNone/>
                <a:defRPr/>
              </a:pPr>
              <a:r>
                <a:rPr lang="en-US" sz="40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2.02 g </a:t>
              </a:r>
              <a:r>
                <a:rPr lang="en-US" sz="4000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r>
                <a:rPr lang="en-US" sz="40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1 mole </a:t>
              </a:r>
              <a:r>
                <a:rPr lang="en-US" sz="4000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endPara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 algn="ctr">
                <a:buFont typeface="Monotype Sorts" pitchFamily="2" charset="2"/>
                <a:buNone/>
                <a:defRPr/>
              </a:pPr>
              <a:r>
                <a:rPr lang="en-US" sz="4000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1		        39.98 g </a:t>
              </a:r>
              <a:r>
                <a:rPr lang="en-US" sz="4000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endParaRPr lang="en-US" sz="4000" dirty="0"/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1169233" y="1828800"/>
              <a:ext cx="3132944" cy="1499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724400" y="1831298"/>
              <a:ext cx="3132944" cy="14990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4272197" y="1499016"/>
              <a:ext cx="494675" cy="8032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4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14007" y="4242215"/>
            <a:ext cx="6250898" cy="817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0.05 mol </a:t>
            </a:r>
            <a:r>
              <a:rPr lang="en-US" sz="4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NaOH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9586" y="974361"/>
            <a:ext cx="7764905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You put 3 g of CaCl</a:t>
            </a:r>
            <a:r>
              <a:rPr lang="en-US" sz="48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into </a:t>
            </a:r>
            <a:b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75 </a:t>
            </a:r>
            <a:r>
              <a:rPr lang="en-US" sz="4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mL</a:t>
            </a: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of water in a calorimeter. The temperature rises to 30°C from 22°C. Find heat of the reaction. </a:t>
            </a:r>
            <a:b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Hint: Remember units!!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57349" name="Rectangle 109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9606" y="1289155"/>
            <a:ext cx="7824865" cy="41713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32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surr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75g 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4.184J/</a:t>
            </a: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g°C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Calibri"/>
                <a:cs typeface="Times New Roman"/>
              </a:rPr>
              <a:t>•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(30°C – 22°C)</a:t>
            </a:r>
          </a:p>
          <a:p>
            <a:pPr algn="ctr"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= 2500 J</a:t>
            </a:r>
          </a:p>
          <a:p>
            <a:pPr algn="ctr">
              <a:buNone/>
              <a:defRPr/>
            </a:pPr>
            <a:endParaRPr lang="en-US" sz="32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  <a:defRPr/>
            </a:pP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32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surr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- </a:t>
            </a: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32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rxn</a:t>
            </a:r>
            <a:endParaRPr lang="en-US" sz="3200" b="1" kern="10" baseline="-2500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  <a:defRPr/>
            </a:pPr>
            <a:endParaRPr lang="en-US" sz="3200" b="1" kern="10" baseline="-2500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  <a:defRPr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Therefore, </a:t>
            </a: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32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rxn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= -2500 J</a:t>
            </a:r>
            <a:endParaRPr lang="en-US" sz="32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5-400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646" y="1334125"/>
            <a:ext cx="8109679" cy="487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Why is it important to document how you perform an experiment accurately?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5-400A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5939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646" y="1334125"/>
            <a:ext cx="8109679" cy="5115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Accurate documentation of how you achieved your results helps you and others reproduce your data.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5-500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646" y="839449"/>
            <a:ext cx="8109679" cy="666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You put 100mL of 0.5M </a:t>
            </a:r>
            <a:r>
              <a:rPr lang="en-US" sz="4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HCl</a:t>
            </a: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into a calorimeter, then added 2.02 g of </a:t>
            </a:r>
            <a:r>
              <a:rPr lang="en-US" sz="4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NaOH</a:t>
            </a: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. The temperature rose 4°C. </a:t>
            </a:r>
            <a:b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/>
            </a:r>
            <a:b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the enthalpy of the reaction?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704538" y="569625"/>
            <a:ext cx="7884828" cy="5720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Figure out how many moles of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NaOH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 were involved</a:t>
            </a: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1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surr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 and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rxn</a:t>
            </a:r>
            <a:endParaRPr lang="en-US" sz="2800" b="1" kern="10" baseline="-2500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Enthalpy</a:t>
            </a:r>
          </a:p>
          <a:p>
            <a:pPr>
              <a:buClr>
                <a:srgbClr val="FF0000"/>
              </a:buClr>
              <a:buNone/>
              <a:defRPr/>
            </a:pPr>
            <a:endParaRPr lang="en-US" sz="1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>
              <a:buClr>
                <a:srgbClr val="FF0000"/>
              </a:buClr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1442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73381" y="810718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24459" y="1633928"/>
            <a:ext cx="7764905" cy="1052596"/>
            <a:chOff x="629586" y="1079292"/>
            <a:chExt cx="7764905" cy="1052596"/>
          </a:xfrm>
        </p:grpSpPr>
        <p:sp>
          <p:nvSpPr>
            <p:cNvPr id="8" name="TextBox 7"/>
            <p:cNvSpPr txBox="1"/>
            <p:nvPr/>
          </p:nvSpPr>
          <p:spPr>
            <a:xfrm>
              <a:off x="629586" y="1079292"/>
              <a:ext cx="7764905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Monotype Sorts" pitchFamily="2" charset="2"/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2.02 g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             1 mol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  </a:t>
              </a:r>
            </a:p>
            <a:p>
              <a:pPr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 1		            39.98 g 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NaOH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= 0.05 mol 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V="1">
              <a:off x="644576" y="1469036"/>
              <a:ext cx="2383437" cy="1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3582650" y="1484027"/>
              <a:ext cx="2233533" cy="14989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3087975" y="1139252"/>
              <a:ext cx="4047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0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4460" y="3318570"/>
            <a:ext cx="7085362" cy="3539430"/>
            <a:chOff x="644578" y="2076138"/>
            <a:chExt cx="7085362" cy="3539430"/>
          </a:xfrm>
        </p:grpSpPr>
        <p:sp>
          <p:nvSpPr>
            <p:cNvPr id="13" name="Rectangle 12"/>
            <p:cNvSpPr/>
            <p:nvPr/>
          </p:nvSpPr>
          <p:spPr>
            <a:xfrm>
              <a:off x="644578" y="2076138"/>
              <a:ext cx="7085362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surr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(100 g H2O) (4.184 J/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g°C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) (4°C) </a:t>
              </a:r>
              <a:b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</a:b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=  1673.6 J</a:t>
              </a:r>
            </a:p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rxn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-1673.6 J</a:t>
              </a:r>
            </a:p>
            <a:p>
              <a:pPr>
                <a:buNone/>
              </a:pPr>
              <a:endParaRPr lang="en-US" sz="1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ΔH =   - 1673.6 J		= -33472 J/mol</a:t>
              </a: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 0.05 mol</a:t>
              </a:r>
            </a:p>
            <a:p>
              <a:pPr>
                <a:buNone/>
              </a:pPr>
              <a:endPara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1663908" y="4519535"/>
              <a:ext cx="1933731" cy="1588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5471410" y="5786203"/>
            <a:ext cx="3057993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EXOTHERMIC!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144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WordArt 3"/>
          <p:cNvSpPr>
            <a:spLocks noChangeArrowheads="1" noChangeShapeType="1" noTextEdit="1"/>
          </p:cNvSpPr>
          <p:nvPr/>
        </p:nvSpPr>
        <p:spPr bwMode="auto">
          <a:xfrm>
            <a:off x="1447800" y="2590800"/>
            <a:ext cx="6172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Potpourri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6246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6-100</a:t>
            </a:r>
          </a:p>
        </p:txBody>
      </p:sp>
      <p:sp>
        <p:nvSpPr>
          <p:cNvPr id="62468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646" y="839449"/>
            <a:ext cx="8109679" cy="4829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endParaRPr lang="en-US" sz="5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calorie density?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$100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6-100A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349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9666" y="749508"/>
            <a:ext cx="8109679" cy="645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Amount of calories per gram of food.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4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The Federal Nutritional Guidelines encourage you to eat foods that have a low calorie density. Can you give an example?</a:t>
            </a:r>
            <a:endParaRPr lang="en-US" sz="4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6-200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9291" y="1693889"/>
            <a:ext cx="7120329" cy="487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Draw a picture that accurately depicts the greenhouse effect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$200</a:t>
            </a:r>
          </a:p>
        </p:txBody>
      </p:sp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554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04800"/>
            <a:ext cx="9144000" cy="6553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650" name="Picture 2" descr="http://www.global-greenhouse-warming.com/images/GreenhouseEffectDiagr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7645" y="867815"/>
            <a:ext cx="6652093" cy="5134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6-300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646" y="1394085"/>
            <a:ext cx="8109679" cy="487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List 3 things you can do </a:t>
            </a:r>
            <a:b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in your everyday life to reduce your CO</a:t>
            </a:r>
            <a:r>
              <a:rPr lang="en-US" sz="54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emissions?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$300</a:t>
            </a:r>
          </a:p>
        </p:txBody>
      </p:sp>
      <p:sp>
        <p:nvSpPr>
          <p:cNvPr id="67588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4616" y="974360"/>
            <a:ext cx="8109679" cy="58539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indent="-914400" algn="ctr">
              <a:buFont typeface="+mj-lt"/>
              <a:buAutoNum type="arabicPeriod"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Unplug cell phone charger when not in use!</a:t>
            </a:r>
          </a:p>
          <a:p>
            <a:pPr marL="914400" indent="-914400" algn="ctr">
              <a:buFont typeface="+mj-lt"/>
              <a:buAutoNum type="arabicPeriod"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Use CFLs!</a:t>
            </a:r>
          </a:p>
          <a:p>
            <a:pPr marL="914400" indent="-914400" algn="ctr">
              <a:buFont typeface="+mj-lt"/>
              <a:buAutoNum type="arabicPeriod"/>
              <a:defRPr/>
            </a:pPr>
            <a:r>
              <a:rPr lang="en-US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Drive Less!</a:t>
            </a:r>
            <a:endParaRPr lang="en-US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marL="914400" indent="-914400">
              <a:buFont typeface="+mj-lt"/>
              <a:buAutoNum type="arabicPeriod"/>
              <a:defRPr/>
            </a:pPr>
            <a:endParaRPr lang="en-US" sz="4800" dirty="0"/>
          </a:p>
        </p:txBody>
      </p:sp>
      <p:sp>
        <p:nvSpPr>
          <p:cNvPr id="67589" name="Rectangle 3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rgbClr val="005FBE"/>
                </a:solidFill>
              </a:rPr>
              <a:t>-400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646" y="959370"/>
            <a:ext cx="8109679" cy="5687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List all six of the greenhouse gases and give an example of at least 2 sources of the gases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$400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6-400A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963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4371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646" y="1069043"/>
            <a:ext cx="8109679" cy="5788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CO</a:t>
            </a:r>
            <a:r>
              <a:rPr lang="en-US" sz="36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– power plant emissions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CH</a:t>
            </a:r>
            <a:r>
              <a:rPr lang="en-US" sz="36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4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– cow farts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N</a:t>
            </a:r>
            <a:r>
              <a:rPr lang="en-US" sz="36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2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O – car exhaust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SF</a:t>
            </a:r>
            <a:r>
              <a:rPr lang="en-US" sz="3600" b="1" kern="10" baseline="-2500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6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– chemical plant process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CFCs – Refrigerator Freon</a:t>
            </a:r>
          </a:p>
          <a:p>
            <a:pPr algn="ctr">
              <a:buFont typeface="Monotype Sorts" pitchFamily="2" charset="2"/>
              <a:buNone/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HFCs – air conditioning unit coolant</a:t>
            </a:r>
          </a:p>
          <a:p>
            <a:pPr algn="ctr">
              <a:buFont typeface="Monotype Sorts" pitchFamily="2" charset="2"/>
              <a:buNone/>
              <a:defRPr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/>
          <p:cNvSpPr>
            <a:spLocks noChangeArrowheads="1" noChangeShapeType="1" noTextEdit="1"/>
          </p:cNvSpPr>
          <p:nvPr/>
        </p:nvSpPr>
        <p:spPr bwMode="auto">
          <a:xfrm>
            <a:off x="1905000" y="1828800"/>
            <a:ext cx="55626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70659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6-500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94282" y="1304145"/>
            <a:ext cx="7555043" cy="57431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How does </a:t>
            </a:r>
            <a:b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Coca-Cola</a:t>
            </a:r>
            <a:b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figure out how many calories are in their soft drinks?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71684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71685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1558977"/>
            <a:ext cx="4572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Using a bomb calorimeter</a:t>
            </a:r>
          </a:p>
          <a:p>
            <a:pPr algn="ctr">
              <a:buNone/>
            </a:pPr>
            <a:endParaRPr lang="en-US" sz="4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 algn="ctr">
              <a:buNone/>
            </a:pPr>
            <a:r>
              <a:rPr lang="en-US" sz="4000" dirty="0" smtClean="0">
                <a:hlinkClick r:id="rId4"/>
              </a:rPr>
              <a:t>Video</a:t>
            </a:r>
            <a:endParaRPr lang="en-US" sz="40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WordArt 4"/>
          <p:cNvSpPr>
            <a:spLocks noChangeArrowheads="1" noChangeShapeType="1" noTextEdit="1"/>
          </p:cNvSpPr>
          <p:nvPr/>
        </p:nvSpPr>
        <p:spPr bwMode="auto">
          <a:xfrm>
            <a:off x="1447800" y="2667000"/>
            <a:ext cx="6172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Laboratory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1295400" y="4572000"/>
            <a:ext cx="6477000" cy="1509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7600"/>
                    </a:gs>
                    <a:gs pos="50000">
                      <a:srgbClr val="FFFF00"/>
                    </a:gs>
                    <a:gs pos="100000">
                      <a:srgbClr val="767600"/>
                    </a:gs>
                  </a:gsLst>
                  <a:lin ang="5400000" scaled="1"/>
                </a:gradFill>
                <a:latin typeface="Comic Sans MS"/>
              </a:rPr>
              <a:t>Enthalpy</a:t>
            </a:r>
            <a:endParaRPr lang="en-US" sz="36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767600"/>
                  </a:gs>
                  <a:gs pos="50000">
                    <a:srgbClr val="FFFF00"/>
                  </a:gs>
                  <a:gs pos="100000">
                    <a:srgbClr val="767600"/>
                  </a:gs>
                </a:gsLst>
                <a:lin ang="5400000" scaled="1"/>
              </a:gradFill>
              <a:latin typeface="Comic Sans MS"/>
            </a:endParaRPr>
          </a:p>
        </p:txBody>
      </p:sp>
      <p:sp>
        <p:nvSpPr>
          <p:cNvPr id="77829" name="AutoShape 5"/>
          <p:cNvSpPr>
            <a:spLocks noChangeArrowheads="1"/>
          </p:cNvSpPr>
          <p:nvPr/>
        </p:nvSpPr>
        <p:spPr bwMode="auto">
          <a:xfrm>
            <a:off x="1143000" y="1752600"/>
            <a:ext cx="762000" cy="685800"/>
          </a:xfrm>
          <a:prstGeom prst="star5">
            <a:avLst/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30" name="AutoShape 6"/>
          <p:cNvSpPr>
            <a:spLocks noChangeArrowheads="1"/>
          </p:cNvSpPr>
          <p:nvPr/>
        </p:nvSpPr>
        <p:spPr bwMode="auto">
          <a:xfrm>
            <a:off x="7620000" y="1981200"/>
            <a:ext cx="762000" cy="685800"/>
          </a:xfrm>
          <a:prstGeom prst="star5">
            <a:avLst/>
          </a:prstGeom>
          <a:gradFill rotWithShape="0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31" name="AutoShape 7"/>
          <p:cNvSpPr>
            <a:spLocks noChangeArrowheads="1"/>
          </p:cNvSpPr>
          <p:nvPr/>
        </p:nvSpPr>
        <p:spPr bwMode="auto">
          <a:xfrm>
            <a:off x="6934200" y="3581400"/>
            <a:ext cx="762000" cy="685800"/>
          </a:xfrm>
          <a:prstGeom prst="star5">
            <a:avLst/>
          </a:prstGeom>
          <a:gradFill rotWithShape="0">
            <a:gsLst>
              <a:gs pos="0">
                <a:srgbClr val="CC99FF">
                  <a:gamma/>
                  <a:shade val="46275"/>
                  <a:invGamma/>
                </a:srgbClr>
              </a:gs>
              <a:gs pos="50000">
                <a:srgbClr val="CC99FF"/>
              </a:gs>
              <a:gs pos="100000">
                <a:srgbClr val="CC99FF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32" name="AutoShape 8"/>
          <p:cNvSpPr>
            <a:spLocks noChangeArrowheads="1"/>
          </p:cNvSpPr>
          <p:nvPr/>
        </p:nvSpPr>
        <p:spPr bwMode="auto">
          <a:xfrm>
            <a:off x="1981200" y="1219200"/>
            <a:ext cx="762000" cy="685800"/>
          </a:xfrm>
          <a:prstGeom prst="star5">
            <a:avLst/>
          </a:prstGeom>
          <a:gradFill rotWithShape="0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33" name="AutoShape 9"/>
          <p:cNvSpPr>
            <a:spLocks noChangeArrowheads="1"/>
          </p:cNvSpPr>
          <p:nvPr/>
        </p:nvSpPr>
        <p:spPr bwMode="auto">
          <a:xfrm>
            <a:off x="6019800" y="1676400"/>
            <a:ext cx="762000" cy="685800"/>
          </a:xfrm>
          <a:prstGeom prst="star5">
            <a:avLst/>
          </a:prstGeom>
          <a:gradFill rotWithShape="0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4735" y="1424066"/>
            <a:ext cx="8109679" cy="31254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Font typeface="Monotype Sorts" pitchFamily="2" charset="2"/>
              <a:buNone/>
              <a:defRPr/>
            </a:pP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FINAL </a:t>
            </a:r>
            <a:b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</a:br>
            <a:r>
              <a:rPr lang="en-US" sz="54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JEOPARDY!!</a:t>
            </a:r>
            <a:endParaRPr lang="en-US" sz="54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defRPr/>
            </a:pP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  <p:bldP spid="77829" grpId="0" animBg="1"/>
      <p:bldP spid="77830" grpId="0" animBg="1"/>
      <p:bldP spid="77831" grpId="0" animBg="1"/>
      <p:bldP spid="77832" grpId="0" animBg="1"/>
      <p:bldP spid="77833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eopardy-full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81000" y="6248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09470" y="824459"/>
            <a:ext cx="7704944" cy="80452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Juan performed a </a:t>
            </a:r>
            <a:r>
              <a:rPr lang="en-US" sz="32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calorimetry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experiment to determine ΔH for the following reaction: KOH 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  <a:sym typeface="Wingdings"/>
              </a:rPr>
              <a:t></a:t>
            </a: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 K+ + OH-. </a:t>
            </a:r>
          </a:p>
          <a:p>
            <a:pPr>
              <a:buNone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His calorimeter contained 64 g of water at initial temperature of 20.7°C. When he added 1.65 g of KOH to the calorimeter, the temperature rose to 26.9°C. </a:t>
            </a:r>
          </a:p>
          <a:p>
            <a:pPr>
              <a:buNone/>
            </a:pPr>
            <a:r>
              <a:rPr lang="en-US" sz="32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rPr>
              <a:t>What is the value of ΔH that Juan will obtain?</a:t>
            </a:r>
          </a:p>
          <a:p>
            <a:pPr>
              <a:buNone/>
            </a:pPr>
            <a:r>
              <a:rPr lang="en-US" sz="3200" b="1" dirty="0" smtClean="0"/>
              <a:t> </a:t>
            </a:r>
            <a:endParaRPr lang="en-US" sz="3200" dirty="0" smtClean="0"/>
          </a:p>
          <a:p>
            <a:pPr algn="ctr">
              <a:buNone/>
              <a:defRPr/>
            </a:pPr>
            <a:endParaRPr lang="en-US" sz="32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Optima" pitchFamily="34" charset="0"/>
              <a:cs typeface="Times New Roman"/>
            </a:endParaRPr>
          </a:p>
          <a:p>
            <a:pPr>
              <a:buNone/>
              <a:defRPr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WordArt 3"/>
          <p:cNvSpPr>
            <a:spLocks noChangeArrowheads="1" noChangeShapeType="1" noTextEdit="1"/>
          </p:cNvSpPr>
          <p:nvPr/>
        </p:nvSpPr>
        <p:spPr bwMode="auto">
          <a:xfrm>
            <a:off x="990600" y="914400"/>
            <a:ext cx="7315200" cy="525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Contestants:</a:t>
            </a:r>
          </a:p>
          <a:p>
            <a:r>
              <a:rPr lang="en-US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Please put down your</a:t>
            </a:r>
          </a:p>
          <a:p>
            <a:r>
              <a:rPr lang="en-US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writing tools.</a:t>
            </a:r>
          </a:p>
        </p:txBody>
      </p:sp>
      <p:pic>
        <p:nvPicPr>
          <p:cNvPr id="232452" name="Picture 4" descr="hh0163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572000"/>
            <a:ext cx="1846263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81000" y="533400"/>
            <a:ext cx="1295400" cy="8382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04538" y="569625"/>
            <a:ext cx="7884828" cy="5720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Figure out how many moles of KOH were involved</a:t>
            </a: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14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surr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 and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q</a:t>
            </a:r>
            <a:r>
              <a:rPr lang="en-US" sz="2800" b="1" kern="10" baseline="-2500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rxn</a:t>
            </a:r>
            <a:endParaRPr lang="en-US" sz="2800" b="1" kern="10" baseline="-2500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 marL="1143000" indent="-1143000">
              <a:buClr>
                <a:srgbClr val="FF0000"/>
              </a:buClr>
              <a:buFont typeface="+mj-lt"/>
              <a:buAutoNum type="arabicPeriod"/>
              <a:defRPr/>
            </a:pP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Optima" pitchFamily="34" charset="0"/>
                <a:cs typeface="Times New Roman"/>
              </a:rPr>
              <a:t>Find Enthalpy</a:t>
            </a:r>
          </a:p>
          <a:p>
            <a:pPr>
              <a:buClr>
                <a:srgbClr val="FF0000"/>
              </a:buClr>
              <a:buNone/>
              <a:defRPr/>
            </a:pPr>
            <a:endParaRPr lang="en-US" sz="1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Optima" pitchFamily="34" charset="0"/>
              <a:cs typeface="Times New Roman"/>
            </a:endParaRPr>
          </a:p>
          <a:p>
            <a:pPr>
              <a:buClr>
                <a:srgbClr val="FF0000"/>
              </a:buClr>
              <a:defRPr/>
            </a:pP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685800" y="6096000"/>
            <a:ext cx="685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FFFF"/>
                </a:solidFill>
                <a:latin typeface="Arial Black"/>
              </a:rPr>
              <a:t>$500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343400" y="990600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373381" y="810718"/>
            <a:ext cx="4714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800"/>
              <a:t>1 - 100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24459" y="1633928"/>
            <a:ext cx="7764905" cy="1052596"/>
            <a:chOff x="629586" y="1079292"/>
            <a:chExt cx="7764905" cy="1052596"/>
          </a:xfrm>
        </p:grpSpPr>
        <p:sp>
          <p:nvSpPr>
            <p:cNvPr id="8" name="TextBox 7"/>
            <p:cNvSpPr txBox="1"/>
            <p:nvPr/>
          </p:nvSpPr>
          <p:spPr>
            <a:xfrm>
              <a:off x="629586" y="1079292"/>
              <a:ext cx="7764905" cy="10525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Font typeface="Monotype Sorts" pitchFamily="2" charset="2"/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1.65 g KOH	             1 mol KOH         </a:t>
              </a:r>
            </a:p>
            <a:p>
              <a:pPr>
                <a:buNone/>
                <a:defRPr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       1		            56 g KOH               = 0.029 mol 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flipV="1">
              <a:off x="644576" y="1469036"/>
              <a:ext cx="2383437" cy="1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3582650" y="1484027"/>
              <a:ext cx="2233533" cy="14989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3087975" y="1139252"/>
              <a:ext cx="4047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4000" dirty="0" smtClean="0">
                  <a:solidFill>
                    <a:schemeClr val="tx1"/>
                  </a:solidFill>
                  <a:latin typeface="Calibri"/>
                </a:rPr>
                <a:t>•</a:t>
              </a:r>
              <a:endParaRPr lang="en-US" sz="4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4460" y="3318570"/>
            <a:ext cx="7085362" cy="3539430"/>
            <a:chOff x="644578" y="2076138"/>
            <a:chExt cx="7085362" cy="3539430"/>
          </a:xfrm>
        </p:grpSpPr>
        <p:sp>
          <p:nvSpPr>
            <p:cNvPr id="13" name="Rectangle 12"/>
            <p:cNvSpPr/>
            <p:nvPr/>
          </p:nvSpPr>
          <p:spPr>
            <a:xfrm>
              <a:off x="644578" y="2076138"/>
              <a:ext cx="7085362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surr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(64 g H2O) (4.184 J/</a:t>
              </a: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g°C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) (26.9°C – 20.7°C) </a:t>
              </a:r>
              <a:b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</a:b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=  +1660 J</a:t>
              </a:r>
            </a:p>
            <a:p>
              <a:pPr>
                <a:buNone/>
              </a:pPr>
              <a:r>
                <a:rPr lang="en-US" b="1" kern="1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q</a:t>
              </a:r>
              <a:r>
                <a:rPr lang="en-US" b="1" kern="10" baseline="-25000" dirty="0" err="1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rxn</a:t>
              </a: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 = -1660 J</a:t>
              </a:r>
            </a:p>
            <a:p>
              <a:pPr>
                <a:buNone/>
              </a:pPr>
              <a:endParaRPr lang="en-US" sz="1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ΔH =   - 1660 J		= -57241 J/mol</a:t>
              </a:r>
            </a:p>
            <a:p>
              <a:pPr>
                <a:buNone/>
              </a:pPr>
              <a:r>
                <a:rPr lang="en-US" b="1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Optima" pitchFamily="34" charset="0"/>
                  <a:cs typeface="Times New Roman"/>
                </a:rPr>
                <a:t>	 0.029 mol</a:t>
              </a:r>
            </a:p>
            <a:p>
              <a:pPr>
                <a:buNone/>
              </a:pPr>
              <a:endParaRPr lang="en-US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Optima" pitchFamily="34" charset="0"/>
                <a:cs typeface="Times New Roman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1663908" y="4519535"/>
              <a:ext cx="1933731" cy="1588"/>
            </a:xfrm>
            <a:prstGeom prst="line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" name="TextBox 14"/>
          <p:cNvSpPr txBox="1"/>
          <p:nvPr/>
        </p:nvSpPr>
        <p:spPr>
          <a:xfrm>
            <a:off x="5471410" y="5801193"/>
            <a:ext cx="3057993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EXOTHERMIC!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23" name="AutoShape 11"/>
          <p:cNvSpPr>
            <a:spLocks noChangeArrowheads="1"/>
          </p:cNvSpPr>
          <p:nvPr/>
        </p:nvSpPr>
        <p:spPr bwMode="auto">
          <a:xfrm>
            <a:off x="5257800" y="3276600"/>
            <a:ext cx="914400" cy="914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7" name="AutoShape 15"/>
          <p:cNvSpPr>
            <a:spLocks noChangeArrowheads="1"/>
          </p:cNvSpPr>
          <p:nvPr/>
        </p:nvSpPr>
        <p:spPr bwMode="auto">
          <a:xfrm>
            <a:off x="3200400" y="16764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28" name="WordArt 2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24371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6" name="AutoShape 4"/>
          <p:cNvSpPr>
            <a:spLocks noChangeArrowheads="1"/>
          </p:cNvSpPr>
          <p:nvPr/>
        </p:nvSpPr>
        <p:spPr bwMode="auto">
          <a:xfrm>
            <a:off x="1371600" y="914400"/>
            <a:ext cx="685800" cy="6858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17" name="AutoShape 5"/>
          <p:cNvSpPr>
            <a:spLocks noChangeArrowheads="1"/>
          </p:cNvSpPr>
          <p:nvPr/>
        </p:nvSpPr>
        <p:spPr bwMode="auto">
          <a:xfrm>
            <a:off x="990600" y="15240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18" name="AutoShape 6"/>
          <p:cNvSpPr>
            <a:spLocks noChangeArrowheads="1"/>
          </p:cNvSpPr>
          <p:nvPr/>
        </p:nvSpPr>
        <p:spPr bwMode="auto">
          <a:xfrm>
            <a:off x="7086600" y="15240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19" name="AutoShape 7"/>
          <p:cNvSpPr>
            <a:spLocks noChangeArrowheads="1"/>
          </p:cNvSpPr>
          <p:nvPr/>
        </p:nvSpPr>
        <p:spPr bwMode="auto">
          <a:xfrm>
            <a:off x="7620000" y="19050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0" name="AutoShape 8"/>
          <p:cNvSpPr>
            <a:spLocks noChangeArrowheads="1"/>
          </p:cNvSpPr>
          <p:nvPr/>
        </p:nvSpPr>
        <p:spPr bwMode="auto">
          <a:xfrm>
            <a:off x="914400" y="9906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1" name="AutoShape 9"/>
          <p:cNvSpPr>
            <a:spLocks noChangeArrowheads="1"/>
          </p:cNvSpPr>
          <p:nvPr/>
        </p:nvSpPr>
        <p:spPr bwMode="auto">
          <a:xfrm>
            <a:off x="2819400" y="22098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2" name="AutoShape 10"/>
          <p:cNvSpPr>
            <a:spLocks noChangeArrowheads="1"/>
          </p:cNvSpPr>
          <p:nvPr/>
        </p:nvSpPr>
        <p:spPr bwMode="auto">
          <a:xfrm>
            <a:off x="7162800" y="22098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4" name="AutoShape 12"/>
          <p:cNvSpPr>
            <a:spLocks noChangeArrowheads="1"/>
          </p:cNvSpPr>
          <p:nvPr/>
        </p:nvSpPr>
        <p:spPr bwMode="auto">
          <a:xfrm>
            <a:off x="3733800" y="54102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5" name="AutoShape 13"/>
          <p:cNvSpPr>
            <a:spLocks noChangeArrowheads="1"/>
          </p:cNvSpPr>
          <p:nvPr/>
        </p:nvSpPr>
        <p:spPr bwMode="auto">
          <a:xfrm>
            <a:off x="4191000" y="50292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3726" name="AutoShape 14"/>
          <p:cNvSpPr>
            <a:spLocks noChangeArrowheads="1"/>
          </p:cNvSpPr>
          <p:nvPr/>
        </p:nvSpPr>
        <p:spPr bwMode="auto">
          <a:xfrm>
            <a:off x="3429000" y="48768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7840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066800"/>
            <a:ext cx="7772400" cy="685800"/>
          </a:xfrm>
        </p:spPr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Daily Double Round 1</a:t>
            </a:r>
          </a:p>
        </p:txBody>
      </p:sp>
      <p:sp>
        <p:nvSpPr>
          <p:cNvPr id="77841" name="AutoShape 1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2437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89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3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89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3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3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3715"/>
                </p:tgtEl>
              </p:cMediaNode>
            </p:audio>
          </p:childTnLst>
        </p:cTn>
      </p:par>
    </p:tnLst>
    <p:bldLst>
      <p:bldP spid="243718" grpId="0" animBg="1"/>
      <p:bldP spid="243719" grpId="0" animBg="1"/>
      <p:bldP spid="243722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AutoShape 2"/>
          <p:cNvSpPr>
            <a:spLocks noChangeArrowheads="1"/>
          </p:cNvSpPr>
          <p:nvPr/>
        </p:nvSpPr>
        <p:spPr bwMode="auto">
          <a:xfrm>
            <a:off x="5257800" y="3276600"/>
            <a:ext cx="914400" cy="914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07" name="AutoShape 3"/>
          <p:cNvSpPr>
            <a:spLocks noChangeArrowheads="1"/>
          </p:cNvSpPr>
          <p:nvPr/>
        </p:nvSpPr>
        <p:spPr bwMode="auto">
          <a:xfrm>
            <a:off x="3200400" y="16764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8852" name="WordArt 4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057400" y="1905000"/>
            <a:ext cx="5257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Daily</a:t>
            </a:r>
          </a:p>
          <a:p>
            <a:pPr algn="ctr"/>
            <a:r>
              <a:rPr lang="en-US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8600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Double!!</a:t>
            </a:r>
          </a:p>
        </p:txBody>
      </p:sp>
      <p:pic>
        <p:nvPicPr>
          <p:cNvPr id="55910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81000" y="63246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9110" name="AutoShape 6"/>
          <p:cNvSpPr>
            <a:spLocks noChangeArrowheads="1"/>
          </p:cNvSpPr>
          <p:nvPr/>
        </p:nvSpPr>
        <p:spPr bwMode="auto">
          <a:xfrm>
            <a:off x="1371600" y="914400"/>
            <a:ext cx="685800" cy="6858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1" name="AutoShape 7"/>
          <p:cNvSpPr>
            <a:spLocks noChangeArrowheads="1"/>
          </p:cNvSpPr>
          <p:nvPr/>
        </p:nvSpPr>
        <p:spPr bwMode="auto">
          <a:xfrm>
            <a:off x="990600" y="15240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2" name="AutoShape 8"/>
          <p:cNvSpPr>
            <a:spLocks noChangeArrowheads="1"/>
          </p:cNvSpPr>
          <p:nvPr/>
        </p:nvSpPr>
        <p:spPr bwMode="auto">
          <a:xfrm>
            <a:off x="7086600" y="15240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3" name="AutoShape 9"/>
          <p:cNvSpPr>
            <a:spLocks noChangeArrowheads="1"/>
          </p:cNvSpPr>
          <p:nvPr/>
        </p:nvSpPr>
        <p:spPr bwMode="auto">
          <a:xfrm>
            <a:off x="7620000" y="19050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4" name="AutoShape 10"/>
          <p:cNvSpPr>
            <a:spLocks noChangeArrowheads="1"/>
          </p:cNvSpPr>
          <p:nvPr/>
        </p:nvSpPr>
        <p:spPr bwMode="auto">
          <a:xfrm>
            <a:off x="914400" y="9906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5" name="AutoShape 11"/>
          <p:cNvSpPr>
            <a:spLocks noChangeArrowheads="1"/>
          </p:cNvSpPr>
          <p:nvPr/>
        </p:nvSpPr>
        <p:spPr bwMode="auto">
          <a:xfrm>
            <a:off x="2819400" y="22098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6" name="AutoShape 12"/>
          <p:cNvSpPr>
            <a:spLocks noChangeArrowheads="1"/>
          </p:cNvSpPr>
          <p:nvPr/>
        </p:nvSpPr>
        <p:spPr bwMode="auto">
          <a:xfrm>
            <a:off x="7162800" y="2209800"/>
            <a:ext cx="533400" cy="5334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7" name="AutoShape 13"/>
          <p:cNvSpPr>
            <a:spLocks noChangeArrowheads="1"/>
          </p:cNvSpPr>
          <p:nvPr/>
        </p:nvSpPr>
        <p:spPr bwMode="auto">
          <a:xfrm>
            <a:off x="3733800" y="54102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8" name="AutoShape 14"/>
          <p:cNvSpPr>
            <a:spLocks noChangeArrowheads="1"/>
          </p:cNvSpPr>
          <p:nvPr/>
        </p:nvSpPr>
        <p:spPr bwMode="auto">
          <a:xfrm>
            <a:off x="4191000" y="5029200"/>
            <a:ext cx="457200" cy="4572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59119" name="AutoShape 15"/>
          <p:cNvSpPr>
            <a:spLocks noChangeArrowheads="1"/>
          </p:cNvSpPr>
          <p:nvPr/>
        </p:nvSpPr>
        <p:spPr bwMode="auto">
          <a:xfrm>
            <a:off x="3429000" y="4876800"/>
            <a:ext cx="381000" cy="381000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8864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066800"/>
            <a:ext cx="7772400" cy="685800"/>
          </a:xfrm>
        </p:spPr>
        <p:txBody>
          <a:bodyPr/>
          <a:lstStyle/>
          <a:p>
            <a:r>
              <a:rPr lang="en-US" sz="800" smtClean="0">
                <a:solidFill>
                  <a:srgbClr val="005FBE"/>
                </a:solidFill>
              </a:rPr>
              <a:t>Daily Double Round 1</a:t>
            </a:r>
          </a:p>
        </p:txBody>
      </p:sp>
      <p:sp>
        <p:nvSpPr>
          <p:cNvPr id="78865" name="AutoShape 1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89" fill="hold"/>
                                        <p:tgtEl>
                                          <p:spTgt spid="5591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89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59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9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89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9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59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9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9109"/>
                </p:tgtEl>
              </p:cMediaNode>
            </p:audio>
          </p:childTnLst>
        </p:cTn>
      </p:par>
    </p:tnLst>
    <p:bldLst>
      <p:bldP spid="559112" grpId="0" animBg="1"/>
      <p:bldP spid="559113" grpId="0" animBg="1"/>
      <p:bldP spid="5591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WordArt 5"/>
          <p:cNvSpPr>
            <a:spLocks noChangeArrowheads="1" noChangeShapeType="1" noTextEdit="1"/>
          </p:cNvSpPr>
          <p:nvPr/>
        </p:nvSpPr>
        <p:spPr bwMode="auto">
          <a:xfrm>
            <a:off x="1139251" y="1169232"/>
            <a:ext cx="6985417" cy="46469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Making </a:t>
            </a:r>
          </a:p>
          <a:p>
            <a:pPr algn="ctr">
              <a:buNone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Connections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Terms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0243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 dirty="0">
                <a:solidFill>
                  <a:schemeClr val="tx2"/>
                </a:solidFill>
                <a:hlinkClick r:id="rId4" action="ppaction://hlinksldjump"/>
              </a:rPr>
              <a:t>$100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10244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5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45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6" action="ppaction://hlinksldjump"/>
              </a:rPr>
              <a:t>$300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46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7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47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8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48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  <a:hlinkClick r:id="rId9" action="ppaction://hlinksldjump"/>
              </a:rPr>
              <a:t>$100</a:t>
            </a:r>
            <a:endParaRPr lang="en-US" sz="4000" b="1">
              <a:solidFill>
                <a:schemeClr val="tx2"/>
              </a:solidFill>
            </a:endParaRPr>
          </a:p>
        </p:txBody>
      </p:sp>
      <p:sp>
        <p:nvSpPr>
          <p:cNvPr id="10249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0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0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 dirty="0">
                <a:solidFill>
                  <a:schemeClr val="tx1"/>
                </a:solidFill>
                <a:hlinkClick r:id="rId11" action="ppaction://hlinksldjump"/>
              </a:rPr>
              <a:t>$300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251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2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2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3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3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  <a:hlinkClick r:id="rId14" action="ppaction://hlinksldjump"/>
              </a:rPr>
              <a:t>$100</a:t>
            </a:r>
            <a:endParaRPr lang="en-US" sz="4000" b="1">
              <a:solidFill>
                <a:schemeClr val="tx2"/>
              </a:solidFill>
            </a:endParaRPr>
          </a:p>
        </p:txBody>
      </p:sp>
      <p:sp>
        <p:nvSpPr>
          <p:cNvPr id="10254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5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5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6" action="ppaction://hlinksldjump"/>
              </a:rPr>
              <a:t>$300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6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7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7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18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58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  <a:hlinkClick r:id="rId19" action="ppaction://hlinksldjump"/>
              </a:rPr>
              <a:t>$100</a:t>
            </a:r>
            <a:endParaRPr lang="en-US" sz="4000" b="1">
              <a:solidFill>
                <a:schemeClr val="tx2"/>
              </a:solidFill>
            </a:endParaRPr>
          </a:p>
        </p:txBody>
      </p:sp>
      <p:sp>
        <p:nvSpPr>
          <p:cNvPr id="10259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0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0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1" action="ppaction://hlinksldjump"/>
              </a:rPr>
              <a:t>$300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1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2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2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3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3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  <a:hlinkClick r:id="rId24" action="ppaction://hlinksldjump"/>
              </a:rPr>
              <a:t>$100</a:t>
            </a:r>
            <a:endParaRPr lang="en-US" sz="4000" b="1">
              <a:solidFill>
                <a:schemeClr val="tx2"/>
              </a:solidFill>
            </a:endParaRPr>
          </a:p>
        </p:txBody>
      </p:sp>
      <p:sp>
        <p:nvSpPr>
          <p:cNvPr id="10264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5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5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6" action="ppaction://hlinksldjump"/>
              </a:rPr>
              <a:t>$300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6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7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7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28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68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2"/>
                </a:solidFill>
                <a:hlinkClick r:id="rId29" action="ppaction://hlinksldjump"/>
              </a:rPr>
              <a:t>$100</a:t>
            </a:r>
            <a:endParaRPr lang="en-US" sz="4000" b="1">
              <a:solidFill>
                <a:schemeClr val="tx2"/>
              </a:solidFill>
            </a:endParaRPr>
          </a:p>
        </p:txBody>
      </p:sp>
      <p:sp>
        <p:nvSpPr>
          <p:cNvPr id="10269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30" action="ppaction://hlinksldjump"/>
              </a:rPr>
              <a:t>$200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70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31" action="ppaction://hlinksldjump"/>
              </a:rPr>
              <a:t>$300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71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32" action="ppaction://hlinksldjump"/>
              </a:rPr>
              <a:t>$400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10272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4000" b="1">
                <a:solidFill>
                  <a:schemeClr val="tx1"/>
                </a:solidFill>
                <a:hlinkClick r:id="rId33" action="ppaction://hlinksldjump"/>
              </a:rPr>
              <a:t>$500</a:t>
            </a:r>
            <a:endParaRPr lang="en-US" sz="4000" b="1">
              <a:solidFill>
                <a:schemeClr val="tx1"/>
              </a:solidFill>
            </a:endParaRPr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4" name="WordArt 75"/>
          <p:cNvSpPr>
            <a:spLocks noChangeArrowheads="1" noChangeShapeType="1" noTextEdit="1"/>
          </p:cNvSpPr>
          <p:nvPr/>
        </p:nvSpPr>
        <p:spPr bwMode="auto">
          <a:xfrm>
            <a:off x="1752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Mistake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0275" name="WordArt 76"/>
          <p:cNvSpPr>
            <a:spLocks noChangeArrowheads="1" noChangeShapeType="1" noTextEdit="1"/>
          </p:cNvSpPr>
          <p:nvPr/>
        </p:nvSpPr>
        <p:spPr bwMode="auto">
          <a:xfrm>
            <a:off x="3276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Enthalpy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0276" name="WordArt 77"/>
          <p:cNvSpPr>
            <a:spLocks noChangeArrowheads="1" noChangeShapeType="1" noTextEdit="1"/>
          </p:cNvSpPr>
          <p:nvPr/>
        </p:nvSpPr>
        <p:spPr bwMode="auto">
          <a:xfrm>
            <a:off x="7848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Connections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0277" name="WordArt 78"/>
          <p:cNvSpPr>
            <a:spLocks noChangeArrowheads="1" noChangeShapeType="1" noTextEdit="1"/>
          </p:cNvSpPr>
          <p:nvPr/>
        </p:nvSpPr>
        <p:spPr bwMode="auto">
          <a:xfrm>
            <a:off x="6324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Laboratory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  <p:sp>
        <p:nvSpPr>
          <p:cNvPr id="10278" name="WordArt 79"/>
          <p:cNvSpPr>
            <a:spLocks noChangeArrowheads="1" noChangeShapeType="1" noTextEdit="1"/>
          </p:cNvSpPr>
          <p:nvPr/>
        </p:nvSpPr>
        <p:spPr bwMode="auto">
          <a:xfrm>
            <a:off x="4800600" y="457200"/>
            <a:ext cx="1143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None/>
            </a:pPr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tx2"/>
                </a:solidFill>
                <a:latin typeface="Times New Roman"/>
                <a:cs typeface="Times New Roman"/>
              </a:rPr>
              <a:t>Potpourri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1" compatLnSpc="1">
        <a:prstTxWarp prst="textNoShape">
          <a:avLst/>
        </a:prstTxWarp>
      </a:bodyPr>
      <a:lstStyle>
        <a:defPPr marL="398463" marR="0" indent="-398463" algn="l" defTabSz="914400" rtl="0" eaLnBrk="0" fontAlgn="base" latinLnBrk="0" hangingPunct="0">
          <a:lnSpc>
            <a:spcPct val="105000"/>
          </a:lnSpc>
          <a:spcBef>
            <a:spcPct val="50000"/>
          </a:spcBef>
          <a:spcAft>
            <a:spcPct val="0"/>
          </a:spcAft>
          <a:buClr>
            <a:srgbClr val="6600CC"/>
          </a:buClr>
          <a:buSzPct val="90000"/>
          <a:buFont typeface="Monotype Sorts" pitchFamily="2" charset="2"/>
          <a:buAutoNum type="arabicPeriod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5FBE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1" compatLnSpc="1">
        <a:prstTxWarp prst="textNoShape">
          <a:avLst/>
        </a:prstTxWarp>
      </a:bodyPr>
      <a:lstStyle>
        <a:defPPr marL="398463" marR="0" indent="-398463" algn="l" defTabSz="914400" rtl="0" eaLnBrk="0" fontAlgn="base" latinLnBrk="0" hangingPunct="0">
          <a:lnSpc>
            <a:spcPct val="105000"/>
          </a:lnSpc>
          <a:spcBef>
            <a:spcPct val="50000"/>
          </a:spcBef>
          <a:spcAft>
            <a:spcPct val="0"/>
          </a:spcAft>
          <a:buClr>
            <a:srgbClr val="6600CC"/>
          </a:buClr>
          <a:buSzPct val="90000"/>
          <a:buFont typeface="Monotype Sorts" pitchFamily="2" charset="2"/>
          <a:buAutoNum type="arabicPeriod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5FBE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5382</TotalTime>
  <Words>1701</Words>
  <Application>Microsoft Office PowerPoint</Application>
  <PresentationFormat>On-screen Show (4:3)</PresentationFormat>
  <Paragraphs>493</Paragraphs>
  <Slides>75</Slides>
  <Notes>70</Notes>
  <HiddenSlides>2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1-100</vt:lpstr>
      <vt:lpstr>Slide 11</vt:lpstr>
      <vt:lpstr>1-200</vt:lpstr>
      <vt:lpstr>1-200A</vt:lpstr>
      <vt:lpstr>Slide 14</vt:lpstr>
      <vt:lpstr>Slide 15</vt:lpstr>
      <vt:lpstr>1-400</vt:lpstr>
      <vt:lpstr>1-400A</vt:lpstr>
      <vt:lpstr>1-500</vt:lpstr>
      <vt:lpstr>1-500A</vt:lpstr>
      <vt:lpstr>2-100</vt:lpstr>
      <vt:lpstr>2-100A</vt:lpstr>
      <vt:lpstr>2-200</vt:lpstr>
      <vt:lpstr>Slide 23</vt:lpstr>
      <vt:lpstr>2-300</vt:lpstr>
      <vt:lpstr>2-300A</vt:lpstr>
      <vt:lpstr>Slide 26</vt:lpstr>
      <vt:lpstr>Slide 27</vt:lpstr>
      <vt:lpstr>Slide 28</vt:lpstr>
      <vt:lpstr>Slide 29</vt:lpstr>
      <vt:lpstr>3-100</vt:lpstr>
      <vt:lpstr>3-100A</vt:lpstr>
      <vt:lpstr>3-200</vt:lpstr>
      <vt:lpstr>Slide 33</vt:lpstr>
      <vt:lpstr>3-300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4-200</vt:lpstr>
      <vt:lpstr>Slide 43</vt:lpstr>
      <vt:lpstr>Slide 44</vt:lpstr>
      <vt:lpstr>Slide 45</vt:lpstr>
      <vt:lpstr>4-400</vt:lpstr>
      <vt:lpstr>4-400A</vt:lpstr>
      <vt:lpstr>Slide 48</vt:lpstr>
      <vt:lpstr>Slide 49</vt:lpstr>
      <vt:lpstr>5-100</vt:lpstr>
      <vt:lpstr>5-100A</vt:lpstr>
      <vt:lpstr>5-200</vt:lpstr>
      <vt:lpstr>5-200A</vt:lpstr>
      <vt:lpstr>Slide 54</vt:lpstr>
      <vt:lpstr>Slide 55</vt:lpstr>
      <vt:lpstr>5-400</vt:lpstr>
      <vt:lpstr>5-400A</vt:lpstr>
      <vt:lpstr>5-500</vt:lpstr>
      <vt:lpstr>Slide 59</vt:lpstr>
      <vt:lpstr>6-100</vt:lpstr>
      <vt:lpstr>6-100A</vt:lpstr>
      <vt:lpstr>6-200</vt:lpstr>
      <vt:lpstr>Slide 63</vt:lpstr>
      <vt:lpstr>6-300</vt:lpstr>
      <vt:lpstr>Slide 65</vt:lpstr>
      <vt:lpstr>-400</vt:lpstr>
      <vt:lpstr>6-400A</vt:lpstr>
      <vt:lpstr>6-500</vt:lpstr>
      <vt:lpstr>Slide 69</vt:lpstr>
      <vt:lpstr>Slide 70</vt:lpstr>
      <vt:lpstr>Slide 71</vt:lpstr>
      <vt:lpstr>Slide 72</vt:lpstr>
      <vt:lpstr>Slide 73</vt:lpstr>
      <vt:lpstr>Daily Double Round 1</vt:lpstr>
      <vt:lpstr>Daily Double Round 1</vt:lpstr>
    </vt:vector>
  </TitlesOfParts>
  <Manager>Adam. H. Alexander</Manager>
  <Company>Weston Solutions,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dc:description>email adam.alexander@westonsolutions.com for changes or instructions on use</dc:description>
  <cp:lastModifiedBy>Weston Solutions, Inc.</cp:lastModifiedBy>
  <cp:revision>264</cp:revision>
  <dcterms:created xsi:type="dcterms:W3CDTF">1999-10-07T17:16:48Z</dcterms:created>
  <dcterms:modified xsi:type="dcterms:W3CDTF">2011-02-25T12:25:42Z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tatus">
    <vt:lpwstr>Migrate</vt:lpwstr>
  </property>
</Properties>
</file>